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86" r:id="rId22"/>
    <p:sldId id="275" r:id="rId23"/>
    <p:sldId id="273" r:id="rId24"/>
    <p:sldId id="303" r:id="rId25"/>
    <p:sldId id="304" r:id="rId26"/>
    <p:sldId id="305" r:id="rId27"/>
    <p:sldId id="306" r:id="rId28"/>
    <p:sldId id="297" r:id="rId29"/>
    <p:sldId id="298" r:id="rId30"/>
    <p:sldId id="276" r:id="rId31"/>
    <p:sldId id="278" r:id="rId32"/>
    <p:sldId id="277" r:id="rId33"/>
    <p:sldId id="280" r:id="rId34"/>
    <p:sldId id="281" r:id="rId35"/>
    <p:sldId id="279" r:id="rId36"/>
    <p:sldId id="282" r:id="rId37"/>
    <p:sldId id="283" r:id="rId38"/>
    <p:sldId id="284" r:id="rId39"/>
    <p:sldId id="285" r:id="rId40"/>
    <p:sldId id="307" r:id="rId41"/>
    <p:sldId id="308" r:id="rId42"/>
    <p:sldId id="309" r:id="rId43"/>
    <p:sldId id="310" r:id="rId44"/>
    <p:sldId id="296" r:id="rId4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  <p15:guide id="3" pos="5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BA5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7" autoAdjust="0"/>
  </p:normalViewPr>
  <p:slideViewPr>
    <p:cSldViewPr showGuides="1">
      <p:cViewPr varScale="1">
        <p:scale>
          <a:sx n="110" d="100"/>
          <a:sy n="110" d="100"/>
        </p:scale>
        <p:origin x="906" y="84"/>
      </p:cViewPr>
      <p:guideLst>
        <p:guide orient="horz" pos="216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ca-ES"/>
              <a:t>Projectes de recerca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'Gràfics projectes'!$F$9</c:f>
              <c:strCache>
                <c:ptCount val="1"/>
                <c:pt idx="0">
                  <c:v>Mitjana nombre de projectes totals</c:v>
                </c:pt>
              </c:strCache>
            </c:strRef>
          </c:tx>
          <c:invertIfNegative val="0"/>
          <c:cat>
            <c:strRef>
              <c:f>'Gràfics projectes'!$E$10:$E$15</c:f>
              <c:strCache>
                <c:ptCount val="6"/>
                <c:pt idx="0">
                  <c:v>Ciències</c:v>
                </c:pt>
                <c:pt idx="1">
                  <c:v>Ciències dela Vida</c:v>
                </c:pt>
                <c:pt idx="2">
                  <c:v>Ciències Mèdiques i de la Salut</c:v>
                </c:pt>
                <c:pt idx="3">
                  <c:v>Ciències Socials</c:v>
                </c:pt>
                <c:pt idx="4">
                  <c:v>Enginyeria i Arquitectura</c:v>
                </c:pt>
                <c:pt idx="5">
                  <c:v>Humanitats</c:v>
                </c:pt>
              </c:strCache>
            </c:strRef>
          </c:cat>
          <c:val>
            <c:numRef>
              <c:f>'Gràfics projectes'!$F$10:$F$15</c:f>
            </c:numRef>
          </c:val>
        </c:ser>
        <c:ser>
          <c:idx val="1"/>
          <c:order val="1"/>
          <c:tx>
            <c:strRef>
              <c:f>'Gràfics projectes'!$G$9</c:f>
              <c:strCache>
                <c:ptCount val="1"/>
                <c:pt idx="0">
                  <c:v>Mitjana projectes competitius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'Gràfics projectes'!$E$10:$E$15</c:f>
              <c:strCache>
                <c:ptCount val="6"/>
                <c:pt idx="0">
                  <c:v>Ciències</c:v>
                </c:pt>
                <c:pt idx="1">
                  <c:v>Ciències dela Vida</c:v>
                </c:pt>
                <c:pt idx="2">
                  <c:v>Ciències Mèdiques i de la Salut</c:v>
                </c:pt>
                <c:pt idx="3">
                  <c:v>Ciències Socials</c:v>
                </c:pt>
                <c:pt idx="4">
                  <c:v>Enginyeria i Arquitectura</c:v>
                </c:pt>
                <c:pt idx="5">
                  <c:v>Humanitats</c:v>
                </c:pt>
              </c:strCache>
            </c:strRef>
          </c:cat>
          <c:val>
            <c:numRef>
              <c:f>'Gràfics projectes'!$G$10:$G$15</c:f>
              <c:numCache>
                <c:formatCode>General</c:formatCode>
                <c:ptCount val="6"/>
                <c:pt idx="0">
                  <c:v>7.5</c:v>
                </c:pt>
                <c:pt idx="1">
                  <c:v>7.1</c:v>
                </c:pt>
                <c:pt idx="2">
                  <c:v>4.5</c:v>
                </c:pt>
                <c:pt idx="3">
                  <c:v>5.8</c:v>
                </c:pt>
                <c:pt idx="4">
                  <c:v>5.0999999999999996</c:v>
                </c:pt>
                <c:pt idx="5">
                  <c:v>4.2</c:v>
                </c:pt>
              </c:numCache>
            </c:numRef>
          </c:val>
        </c:ser>
        <c:ser>
          <c:idx val="2"/>
          <c:order val="2"/>
          <c:tx>
            <c:strRef>
              <c:f>'Gràfics projectes'!$H$9</c:f>
              <c:strCache>
                <c:ptCount val="1"/>
                <c:pt idx="0">
                  <c:v>Mitjana projectes NO competitius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'Gràfics projectes'!$E$10:$E$15</c:f>
              <c:strCache>
                <c:ptCount val="6"/>
                <c:pt idx="0">
                  <c:v>Ciències</c:v>
                </c:pt>
                <c:pt idx="1">
                  <c:v>Ciències dela Vida</c:v>
                </c:pt>
                <c:pt idx="2">
                  <c:v>Ciències Mèdiques i de la Salut</c:v>
                </c:pt>
                <c:pt idx="3">
                  <c:v>Ciències Socials</c:v>
                </c:pt>
                <c:pt idx="4">
                  <c:v>Enginyeria i Arquitectura</c:v>
                </c:pt>
                <c:pt idx="5">
                  <c:v>Humanitats</c:v>
                </c:pt>
              </c:strCache>
            </c:strRef>
          </c:cat>
          <c:val>
            <c:numRef>
              <c:f>'Gràfics projectes'!$H$10:$H$15</c:f>
              <c:numCache>
                <c:formatCode>General</c:formatCode>
                <c:ptCount val="6"/>
                <c:pt idx="0">
                  <c:v>0.40000000000000036</c:v>
                </c:pt>
                <c:pt idx="1">
                  <c:v>0.20000000000000018</c:v>
                </c:pt>
                <c:pt idx="2">
                  <c:v>1</c:v>
                </c:pt>
                <c:pt idx="3">
                  <c:v>1.1000000000000005</c:v>
                </c:pt>
                <c:pt idx="4">
                  <c:v>0.10000000000000053</c:v>
                </c:pt>
                <c:pt idx="5">
                  <c:v>0.89999999999999947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80853904"/>
        <c:axId val="380855080"/>
      </c:barChart>
      <c:catAx>
        <c:axId val="38085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80855080"/>
        <c:crossesAt val="0"/>
        <c:auto val="1"/>
        <c:lblAlgn val="ctr"/>
        <c:lblOffset val="100"/>
        <c:noMultiLvlLbl val="0"/>
      </c:catAx>
      <c:valAx>
        <c:axId val="380855080"/>
        <c:scaling>
          <c:orientation val="minMax"/>
          <c:max val="1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380853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pivotSource>
    <c:name>[Lectors 2con 2013.xlsx]Taula general llibres!Tabla dinámica4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ca-ES"/>
              <a:t>Publicacions (Llibres i capítols)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'Taula general llibres'!$B$3</c:f>
              <c:strCache>
                <c:ptCount val="1"/>
                <c:pt idx="0">
                  <c:v>Mitjana Llibres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'Taula general llibres'!$A$4:$A$10</c:f>
              <c:strCache>
                <c:ptCount val="6"/>
                <c:pt idx="0">
                  <c:v>Ciències</c:v>
                </c:pt>
                <c:pt idx="1">
                  <c:v>Ciències de la Vida</c:v>
                </c:pt>
                <c:pt idx="2">
                  <c:v>Ciències Mèdiques i de la Salut</c:v>
                </c:pt>
                <c:pt idx="3">
                  <c:v>Ciències Socials</c:v>
                </c:pt>
                <c:pt idx="4">
                  <c:v>Enginyeria i Arquitectura</c:v>
                </c:pt>
                <c:pt idx="5">
                  <c:v>Humanitats</c:v>
                </c:pt>
              </c:strCache>
            </c:strRef>
          </c:cat>
          <c:val>
            <c:numRef>
              <c:f>'Taula general llibres'!$B$4:$B$10</c:f>
              <c:numCache>
                <c:formatCode>0.0</c:formatCode>
                <c:ptCount val="6"/>
                <c:pt idx="0">
                  <c:v>0.21428571428571427</c:v>
                </c:pt>
                <c:pt idx="1">
                  <c:v>0.25</c:v>
                </c:pt>
                <c:pt idx="2">
                  <c:v>7.6923076923076927E-2</c:v>
                </c:pt>
                <c:pt idx="3">
                  <c:v>0.77777777777777779</c:v>
                </c:pt>
                <c:pt idx="4">
                  <c:v>0.44444444444444442</c:v>
                </c:pt>
                <c:pt idx="5">
                  <c:v>1.2</c:v>
                </c:pt>
              </c:numCache>
            </c:numRef>
          </c:val>
        </c:ser>
        <c:ser>
          <c:idx val="1"/>
          <c:order val="1"/>
          <c:tx>
            <c:strRef>
              <c:f>'Taula general llibres'!$C$3</c:f>
              <c:strCache>
                <c:ptCount val="1"/>
                <c:pt idx="0">
                  <c:v>Mitjana capítols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'Taula general llibres'!$A$4:$A$10</c:f>
              <c:strCache>
                <c:ptCount val="6"/>
                <c:pt idx="0">
                  <c:v>Ciències</c:v>
                </c:pt>
                <c:pt idx="1">
                  <c:v>Ciències de la Vida</c:v>
                </c:pt>
                <c:pt idx="2">
                  <c:v>Ciències Mèdiques i de la Salut</c:v>
                </c:pt>
                <c:pt idx="3">
                  <c:v>Ciències Socials</c:v>
                </c:pt>
                <c:pt idx="4">
                  <c:v>Enginyeria i Arquitectura</c:v>
                </c:pt>
                <c:pt idx="5">
                  <c:v>Humanitats</c:v>
                </c:pt>
              </c:strCache>
            </c:strRef>
          </c:cat>
          <c:val>
            <c:numRef>
              <c:f>'Taula general llibres'!$C$4:$C$10</c:f>
              <c:numCache>
                <c:formatCode>0.0</c:formatCode>
                <c:ptCount val="6"/>
                <c:pt idx="0">
                  <c:v>0.6428571428571429</c:v>
                </c:pt>
                <c:pt idx="1">
                  <c:v>1</c:v>
                </c:pt>
                <c:pt idx="2">
                  <c:v>1.6923076923076923</c:v>
                </c:pt>
                <c:pt idx="3">
                  <c:v>4.2592592592592595</c:v>
                </c:pt>
                <c:pt idx="4">
                  <c:v>1.3333333333333333</c:v>
                </c:pt>
                <c:pt idx="5">
                  <c:v>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0855864"/>
        <c:axId val="250318736"/>
      </c:barChart>
      <c:catAx>
        <c:axId val="380855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0318736"/>
        <c:crosses val="autoZero"/>
        <c:auto val="1"/>
        <c:lblAlgn val="ctr"/>
        <c:lblOffset val="100"/>
        <c:noMultiLvlLbl val="0"/>
      </c:catAx>
      <c:valAx>
        <c:axId val="2503187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808558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1E107-B3F5-4952-A74B-B005B5C4F384}" type="datetimeFigureOut">
              <a:rPr lang="ca-ES" smtClean="0"/>
              <a:t>28/05/2014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F8E10-EC5A-450F-BF53-DD9B8BD4F0E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3495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2D069-FA39-417E-99A6-3D2F23A259D6}" type="datetimeFigureOut">
              <a:rPr lang="ca-ES" smtClean="0"/>
              <a:t>28/05/2014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72A73-F80F-4100-B1F7-33925F88007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437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823071"/>
            <a:ext cx="6336704" cy="1470025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</a:lstStyle>
          <a:p>
            <a:r>
              <a:rPr lang="ca-ES" noProof="0" smtClean="0"/>
              <a:t>Haga clic para modificar el estilo de título del patrón</a:t>
            </a:r>
            <a:endParaRPr lang="ca-ES" noProof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489267"/>
            <a:ext cx="6336704" cy="595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99CC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 smtClean="0"/>
              <a:t>Haga clic para modificar el estilo de subtítulo del patrón</a:t>
            </a:r>
            <a:endParaRPr lang="ca-ES" noProof="0"/>
          </a:p>
        </p:txBody>
      </p:sp>
      <p:sp>
        <p:nvSpPr>
          <p:cNvPr id="10" name="9 Rectángulo"/>
          <p:cNvSpPr/>
          <p:nvPr userDrawn="1"/>
        </p:nvSpPr>
        <p:spPr bwMode="auto">
          <a:xfrm>
            <a:off x="173572" y="5254669"/>
            <a:ext cx="473167" cy="473167"/>
          </a:xfrm>
          <a:prstGeom prst="rect">
            <a:avLst/>
          </a:prstGeom>
          <a:solidFill>
            <a:srgbClr val="005773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</a:pPr>
            <a:endParaRPr kumimoji="0" lang="ca-ES" sz="3200" b="0" i="0" u="none" strike="noStrike" cap="none" normalizeH="0" baseline="0" smtClean="0">
              <a:ln>
                <a:noFill/>
              </a:ln>
              <a:solidFill>
                <a:srgbClr val="005773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10 Rectángulo"/>
          <p:cNvSpPr/>
          <p:nvPr userDrawn="1"/>
        </p:nvSpPr>
        <p:spPr bwMode="auto">
          <a:xfrm>
            <a:off x="535304" y="4571243"/>
            <a:ext cx="366804" cy="366804"/>
          </a:xfrm>
          <a:prstGeom prst="rect">
            <a:avLst/>
          </a:prstGeom>
          <a:solidFill>
            <a:srgbClr val="99CC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</a:pPr>
            <a:endParaRPr kumimoji="0" lang="ca-ES" sz="3200" b="0" i="0" u="none" strike="noStrike" cap="none" normalizeH="0" baseline="0" smtClean="0">
              <a:ln>
                <a:noFill/>
              </a:ln>
              <a:solidFill>
                <a:srgbClr val="005773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276110" y="3922488"/>
            <a:ext cx="357815" cy="357815"/>
          </a:xfrm>
          <a:prstGeom prst="rect">
            <a:avLst/>
          </a:prstGeom>
          <a:solidFill>
            <a:srgbClr val="005773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</a:pPr>
            <a:endParaRPr kumimoji="0" lang="ca-ES" sz="3200" b="0" i="0" u="none" strike="noStrike" cap="none" normalizeH="0" baseline="0" smtClean="0">
              <a:ln>
                <a:noFill/>
              </a:ln>
              <a:solidFill>
                <a:srgbClr val="005773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14 Rectángulo"/>
          <p:cNvSpPr/>
          <p:nvPr userDrawn="1"/>
        </p:nvSpPr>
        <p:spPr bwMode="auto">
          <a:xfrm>
            <a:off x="546223" y="3415070"/>
            <a:ext cx="201032" cy="201032"/>
          </a:xfrm>
          <a:prstGeom prst="rect">
            <a:avLst/>
          </a:prstGeom>
          <a:solidFill>
            <a:srgbClr val="99CC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</a:pPr>
            <a:endParaRPr kumimoji="0" lang="ca-ES" sz="3200" b="0" i="0" u="none" strike="noStrike" cap="none" normalizeH="0" baseline="0" smtClean="0">
              <a:ln>
                <a:noFill/>
              </a:ln>
              <a:solidFill>
                <a:srgbClr val="005773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16 Rectángulo"/>
          <p:cNvSpPr/>
          <p:nvPr userDrawn="1"/>
        </p:nvSpPr>
        <p:spPr>
          <a:xfrm>
            <a:off x="0" y="-8541"/>
            <a:ext cx="9144000" cy="1340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Picture 14" descr="logoAQ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268" y="1340768"/>
            <a:ext cx="2736676" cy="103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 userDrawn="1"/>
        </p:nvSpPr>
        <p:spPr>
          <a:xfrm>
            <a:off x="8100392" y="6381328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19 CuadroTexto"/>
          <p:cNvSpPr txBox="1"/>
          <p:nvPr userDrawn="1"/>
        </p:nvSpPr>
        <p:spPr>
          <a:xfrm>
            <a:off x="6444208" y="134076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smtClean="0">
                <a:solidFill>
                  <a:srgbClr val="99CC00"/>
                </a:solidFill>
              </a:rPr>
              <a:t>www.aqu.cat</a:t>
            </a:r>
            <a:endParaRPr lang="ca-ES" sz="1200" dirty="0">
              <a:solidFill>
                <a:srgbClr val="99CC00"/>
              </a:solidFill>
            </a:endParaRPr>
          </a:p>
        </p:txBody>
      </p:sp>
      <p:sp>
        <p:nvSpPr>
          <p:cNvPr id="21" name="20 Rectángulo"/>
          <p:cNvSpPr/>
          <p:nvPr userDrawn="1"/>
        </p:nvSpPr>
        <p:spPr bwMode="auto">
          <a:xfrm>
            <a:off x="534081" y="5632530"/>
            <a:ext cx="512738" cy="512738"/>
          </a:xfrm>
          <a:prstGeom prst="rect">
            <a:avLst/>
          </a:prstGeom>
          <a:solidFill>
            <a:srgbClr val="99CC00">
              <a:alpha val="5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</a:pPr>
            <a:endParaRPr kumimoji="0" lang="ca-ES" sz="3200" b="0" i="0" u="none" strike="noStrike" cap="none" normalizeH="0" baseline="0" smtClean="0">
              <a:ln>
                <a:noFill/>
              </a:ln>
              <a:solidFill>
                <a:srgbClr val="005773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23 Rectángulo"/>
          <p:cNvSpPr/>
          <p:nvPr userDrawn="1"/>
        </p:nvSpPr>
        <p:spPr bwMode="auto">
          <a:xfrm>
            <a:off x="-74605" y="6129300"/>
            <a:ext cx="792088" cy="792088"/>
          </a:xfrm>
          <a:prstGeom prst="rect">
            <a:avLst/>
          </a:prstGeom>
          <a:solidFill>
            <a:srgbClr val="005773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</a:pPr>
            <a:endParaRPr kumimoji="0" lang="ca-ES" sz="3200" b="0" i="0" u="none" strike="noStrike" cap="none" normalizeH="0" baseline="0" smtClean="0">
              <a:ln>
                <a:noFill/>
              </a:ln>
              <a:solidFill>
                <a:srgbClr val="005773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24 Rectángulo"/>
          <p:cNvSpPr/>
          <p:nvPr userDrawn="1"/>
        </p:nvSpPr>
        <p:spPr bwMode="auto">
          <a:xfrm>
            <a:off x="466875" y="2834934"/>
            <a:ext cx="90010" cy="90010"/>
          </a:xfrm>
          <a:prstGeom prst="rect">
            <a:avLst/>
          </a:prstGeom>
          <a:solidFill>
            <a:srgbClr val="005773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</a:pPr>
            <a:endParaRPr kumimoji="0" lang="ca-ES" sz="3200" b="0" i="0" u="none" strike="noStrike" cap="none" normalizeH="0" baseline="0" smtClean="0">
              <a:ln>
                <a:noFill/>
              </a:ln>
              <a:solidFill>
                <a:srgbClr val="005773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25 Rectángulo"/>
          <p:cNvSpPr/>
          <p:nvPr userDrawn="1"/>
        </p:nvSpPr>
        <p:spPr bwMode="auto">
          <a:xfrm>
            <a:off x="452834" y="1655089"/>
            <a:ext cx="45719" cy="45719"/>
          </a:xfrm>
          <a:prstGeom prst="rect">
            <a:avLst/>
          </a:prstGeom>
          <a:solidFill>
            <a:srgbClr val="005773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</a:pPr>
            <a:endParaRPr kumimoji="0" lang="ca-ES" sz="3200" b="0" i="0" u="none" strike="noStrike" cap="none" normalizeH="0" baseline="0" smtClean="0">
              <a:ln>
                <a:noFill/>
              </a:ln>
              <a:solidFill>
                <a:srgbClr val="005773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26 Rectángulo"/>
          <p:cNvSpPr/>
          <p:nvPr userDrawn="1"/>
        </p:nvSpPr>
        <p:spPr bwMode="auto">
          <a:xfrm>
            <a:off x="625436" y="2330878"/>
            <a:ext cx="90010" cy="90010"/>
          </a:xfrm>
          <a:prstGeom prst="rect">
            <a:avLst/>
          </a:prstGeom>
          <a:solidFill>
            <a:srgbClr val="99CC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</a:pPr>
            <a:endParaRPr kumimoji="0" lang="ca-ES" sz="3200" b="0" i="0" u="none" strike="noStrike" cap="none" normalizeH="0" baseline="0" smtClean="0">
              <a:ln>
                <a:noFill/>
              </a:ln>
              <a:solidFill>
                <a:srgbClr val="005773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1600200"/>
            <a:ext cx="79216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  <a:endParaRPr lang="ca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3F34-A1F5-42EF-B1E6-237FEC0BA114}" type="datetime1">
              <a:rPr lang="ca-ES" smtClean="0"/>
              <a:t>28/05/2014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96C97F-DB2B-4916-A2B9-DA7F268E2942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42975" y="332656"/>
            <a:ext cx="69898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dirty="0" err="1" smtClean="0"/>
              <a:t>Haga</a:t>
            </a:r>
            <a:r>
              <a:rPr lang="ca-ES" noProof="0" dirty="0" smtClean="0"/>
              <a:t> clic para </a:t>
            </a:r>
            <a:r>
              <a:rPr lang="ca-ES" noProof="0" dirty="0" err="1" smtClean="0"/>
              <a:t>cambiar</a:t>
            </a:r>
            <a:r>
              <a:rPr lang="ca-ES" noProof="0" dirty="0" smtClean="0"/>
              <a:t> el estilo de </a:t>
            </a:r>
            <a:r>
              <a:rPr lang="ca-ES" noProof="0" dirty="0" err="1" smtClean="0"/>
              <a:t>título</a:t>
            </a:r>
            <a:r>
              <a:rPr lang="ca-ES" noProof="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6851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20272" y="1484784"/>
            <a:ext cx="1512541" cy="4641379"/>
          </a:xfrm>
          <a:prstGeom prst="rect">
            <a:avLst/>
          </a:prstGeom>
        </p:spPr>
        <p:txBody>
          <a:bodyPr vert="eaVert"/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1484784"/>
            <a:ext cx="6121052" cy="46413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8761-5124-433C-8D5D-34BBE7A75F8B}" type="datetime1">
              <a:rPr lang="ca-ES" smtClean="0"/>
              <a:t>28/05/2014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96C97F-DB2B-4916-A2B9-DA7F268E29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530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600200"/>
            <a:ext cx="79216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noProof="0" dirty="0" err="1" smtClean="0"/>
              <a:t>Haga</a:t>
            </a:r>
            <a:r>
              <a:rPr lang="ca-ES" noProof="0" dirty="0" smtClean="0"/>
              <a:t> clic para modificar el estilo de </a:t>
            </a:r>
            <a:r>
              <a:rPr lang="ca-ES" noProof="0" dirty="0" err="1" smtClean="0"/>
              <a:t>texto</a:t>
            </a:r>
            <a:r>
              <a:rPr lang="ca-ES" noProof="0" dirty="0" smtClean="0"/>
              <a:t> del </a:t>
            </a:r>
            <a:r>
              <a:rPr lang="ca-ES" noProof="0" dirty="0" err="1" smtClean="0"/>
              <a:t>patrón</a:t>
            </a:r>
            <a:endParaRPr lang="ca-ES" noProof="0" dirty="0" smtClean="0"/>
          </a:p>
          <a:p>
            <a:pPr lvl="1"/>
            <a:r>
              <a:rPr lang="ca-ES" noProof="0" dirty="0" err="1" smtClean="0"/>
              <a:t>Segundo</a:t>
            </a:r>
            <a:r>
              <a:rPr lang="ca-ES" noProof="0" dirty="0" smtClean="0"/>
              <a:t>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2"/>
            <a:r>
              <a:rPr lang="ca-ES" noProof="0" dirty="0" smtClean="0"/>
              <a:t>Tercer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3"/>
            <a:r>
              <a:rPr lang="ca-ES" noProof="0" dirty="0" err="1" smtClean="0"/>
              <a:t>Cuarto</a:t>
            </a:r>
            <a:r>
              <a:rPr lang="ca-ES" noProof="0" dirty="0" smtClean="0"/>
              <a:t>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4"/>
            <a:r>
              <a:rPr lang="ca-ES" noProof="0" dirty="0" smtClean="0"/>
              <a:t>Quinto </a:t>
            </a:r>
            <a:r>
              <a:rPr lang="ca-ES" noProof="0" dirty="0" err="1" smtClean="0"/>
              <a:t>nivel</a:t>
            </a:r>
            <a:endParaRPr lang="ca-E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96F-7D45-4130-A916-ABDEC3448E49}" type="datetime1">
              <a:rPr lang="ca-ES" noProof="0" smtClean="0"/>
              <a:t>28/05/2014</a:t>
            </a:fld>
            <a:endParaRPr lang="ca-ES" noProof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noProof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96C97F-DB2B-4916-A2B9-DA7F268E2942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42975" y="332656"/>
            <a:ext cx="69898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 b="1"/>
            </a:lvl1pPr>
          </a:lstStyle>
          <a:p>
            <a:pPr lvl="0"/>
            <a:r>
              <a:rPr lang="ca-ES" noProof="0" dirty="0" err="1" smtClean="0"/>
              <a:t>Haga</a:t>
            </a:r>
            <a:r>
              <a:rPr lang="ca-ES" noProof="0" dirty="0" smtClean="0"/>
              <a:t> clic para </a:t>
            </a:r>
            <a:r>
              <a:rPr lang="ca-ES" noProof="0" dirty="0" err="1" smtClean="0"/>
              <a:t>cambiar</a:t>
            </a:r>
            <a:r>
              <a:rPr lang="ca-ES" noProof="0" dirty="0" smtClean="0"/>
              <a:t> el estilo de </a:t>
            </a:r>
            <a:r>
              <a:rPr lang="ca-ES" noProof="0" dirty="0" err="1" smtClean="0"/>
              <a:t>título</a:t>
            </a:r>
            <a:r>
              <a:rPr lang="ca-ES" noProof="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5986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413" y="378904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0413" y="213285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rgbClr val="99CC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8100392" y="6381328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369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8846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  <a:endParaRPr lang="ca-ES" noProof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4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  <a:endParaRPr lang="ca-ES" noProof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137F-AF39-4FAF-B064-A5B43510A3BE}" type="datetime1">
              <a:rPr lang="ca-ES" smtClean="0"/>
              <a:t>28/05/2014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96C97F-DB2B-4916-A2B9-DA7F268E2942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42975" y="332656"/>
            <a:ext cx="69898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428866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188" y="1535113"/>
            <a:ext cx="3886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noProof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188" y="2174875"/>
            <a:ext cx="38862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  <a:endParaRPr lang="ca-ES" noProof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877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noProof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877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  <a:endParaRPr lang="ca-ES" noProof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00B8-D2C6-47DC-83B3-3D4D463849A7}" type="datetime1">
              <a:rPr lang="ca-ES" smtClean="0"/>
              <a:t>28/05/2014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96C97F-DB2B-4916-A2B9-DA7F268E2942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42975" y="332656"/>
            <a:ext cx="69898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4089367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7989-192F-45C3-BF54-28CC73385DF6}" type="datetime1">
              <a:rPr lang="ca-ES" smtClean="0"/>
              <a:t>28/05/2014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96C97F-DB2B-4916-A2B9-DA7F268E2942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42975" y="332656"/>
            <a:ext cx="69898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dirty="0" err="1" smtClean="0"/>
              <a:t>Haga</a:t>
            </a:r>
            <a:r>
              <a:rPr lang="ca-ES" noProof="0" dirty="0" smtClean="0"/>
              <a:t> clic para </a:t>
            </a:r>
            <a:r>
              <a:rPr lang="ca-ES" noProof="0" dirty="0" err="1" smtClean="0"/>
              <a:t>cambiar</a:t>
            </a:r>
            <a:r>
              <a:rPr lang="ca-ES" noProof="0" dirty="0" smtClean="0"/>
              <a:t> el estilo de </a:t>
            </a:r>
            <a:r>
              <a:rPr lang="ca-ES" noProof="0" dirty="0" err="1" smtClean="0"/>
              <a:t>título</a:t>
            </a:r>
            <a:r>
              <a:rPr lang="ca-ES" noProof="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3407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52B7-A568-4821-A49F-17E91CECA200}" type="datetime1">
              <a:rPr lang="ca-ES" smtClean="0"/>
              <a:t>28/05/2014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96C97F-DB2B-4916-A2B9-DA7F268E294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52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412776"/>
            <a:ext cx="2864669" cy="802010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noProof="0" smtClean="0"/>
              <a:t>Haga clic para modificar el estilo de título del patrón</a:t>
            </a:r>
            <a:endParaRPr lang="ca-ES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412776"/>
            <a:ext cx="4957763" cy="4713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1188" y="2204864"/>
            <a:ext cx="2854325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noProof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E6D-E355-4619-B28A-37B83266B104}" type="datetime1">
              <a:rPr lang="ca-ES" smtClean="0"/>
              <a:t>28/05/2014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96C97F-DB2B-4916-A2B9-DA7F268E2942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8" name="Rectangle 17"/>
          <p:cNvSpPr txBox="1">
            <a:spLocks noChangeArrowheads="1"/>
          </p:cNvSpPr>
          <p:nvPr userDrawn="1"/>
        </p:nvSpPr>
        <p:spPr bwMode="auto">
          <a:xfrm>
            <a:off x="1542975" y="332656"/>
            <a:ext cx="69898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noProof="0" smtClean="0"/>
              <a:t>Haga clic para cambiar el estilo de título	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99241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4800600"/>
            <a:ext cx="6408712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03648" y="1412775"/>
            <a:ext cx="6408712" cy="3384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03648" y="5367338"/>
            <a:ext cx="640871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00ED-991F-4FE8-A6EE-5367ACC57D63}" type="datetime1">
              <a:rPr lang="ca-ES" smtClean="0"/>
              <a:t>28/05/2014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96C97F-DB2B-4916-A2B9-DA7F268E2942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8" name="Rectangle 17"/>
          <p:cNvSpPr txBox="1">
            <a:spLocks noChangeArrowheads="1"/>
          </p:cNvSpPr>
          <p:nvPr userDrawn="1"/>
        </p:nvSpPr>
        <p:spPr bwMode="auto">
          <a:xfrm>
            <a:off x="1542975" y="332656"/>
            <a:ext cx="69898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mtClean="0"/>
              <a:t>Haga clic para cambiar el estilo de título	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2911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115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09BA5"/>
                </a:solidFill>
              </a:defRPr>
            </a:lvl1pPr>
          </a:lstStyle>
          <a:p>
            <a:fld id="{CB8AF75E-0DE7-4386-9BE7-3179D2008351}" type="datetime1">
              <a:rPr lang="ca-ES" noProof="0" smtClean="0"/>
              <a:t>28/05/2014</a:t>
            </a:fld>
            <a:endParaRPr lang="ca-ES" noProof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9BA5"/>
                </a:solidFill>
              </a:defRPr>
            </a:lvl1pPr>
          </a:lstStyle>
          <a:p>
            <a:endParaRPr lang="ca-ES" noProof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356350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09BA5"/>
                </a:solidFill>
              </a:defRPr>
            </a:lvl1pPr>
          </a:lstStyle>
          <a:p>
            <a:r>
              <a:rPr lang="ca-ES" dirty="0" smtClean="0"/>
              <a:t> </a:t>
            </a:r>
            <a:fld id="{804AB81C-B863-4F97-A9EE-3D16A5079915}" type="slidenum">
              <a:rPr lang="ca-ES" sz="1200" smtClean="0"/>
              <a:t>‹Nº›</a:t>
            </a:fld>
            <a:endParaRPr lang="ca-ES" sz="1200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556792"/>
            <a:ext cx="792125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dirty="0" err="1" smtClean="0"/>
              <a:t>Haga</a:t>
            </a:r>
            <a:r>
              <a:rPr lang="ca-ES" noProof="0" dirty="0" smtClean="0"/>
              <a:t> clic para modificar el estilo de </a:t>
            </a:r>
            <a:r>
              <a:rPr lang="ca-ES" noProof="0" dirty="0" err="1" smtClean="0"/>
              <a:t>texto</a:t>
            </a:r>
            <a:r>
              <a:rPr lang="ca-ES" noProof="0" dirty="0" smtClean="0"/>
              <a:t> del </a:t>
            </a:r>
            <a:r>
              <a:rPr lang="ca-ES" noProof="0" dirty="0" err="1" smtClean="0"/>
              <a:t>patrón</a:t>
            </a:r>
            <a:endParaRPr lang="ca-ES" noProof="0" dirty="0" smtClean="0"/>
          </a:p>
          <a:p>
            <a:pPr lvl="1"/>
            <a:r>
              <a:rPr lang="ca-ES" noProof="0" dirty="0" err="1" smtClean="0"/>
              <a:t>Segundo</a:t>
            </a:r>
            <a:r>
              <a:rPr lang="ca-ES" noProof="0" dirty="0" smtClean="0"/>
              <a:t>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2"/>
            <a:r>
              <a:rPr lang="ca-ES" noProof="0" dirty="0" smtClean="0"/>
              <a:t>Tercer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3"/>
            <a:r>
              <a:rPr lang="ca-ES" noProof="0" dirty="0" err="1" smtClean="0"/>
              <a:t>Cuarto</a:t>
            </a:r>
            <a:r>
              <a:rPr lang="ca-ES" noProof="0" dirty="0" smtClean="0"/>
              <a:t>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4"/>
            <a:r>
              <a:rPr lang="ca-ES" noProof="0" dirty="0" smtClean="0"/>
              <a:t>Quinto </a:t>
            </a:r>
            <a:r>
              <a:rPr lang="ca-ES" noProof="0" dirty="0" err="1" smtClean="0"/>
              <a:t>nivel</a:t>
            </a:r>
            <a:endParaRPr lang="ca-ES" noProof="0" dirty="0" smtClean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42975" y="332656"/>
            <a:ext cx="69898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dirty="0" err="1" smtClean="0"/>
              <a:t>Haga</a:t>
            </a:r>
            <a:r>
              <a:rPr lang="ca-ES" noProof="0" dirty="0" smtClean="0"/>
              <a:t> clic para </a:t>
            </a:r>
            <a:r>
              <a:rPr lang="ca-ES" noProof="0" dirty="0" err="1" smtClean="0"/>
              <a:t>cambiar</a:t>
            </a:r>
            <a:r>
              <a:rPr lang="ca-ES" noProof="0" dirty="0" smtClean="0"/>
              <a:t> el estilo de </a:t>
            </a:r>
            <a:r>
              <a:rPr lang="ca-ES" noProof="0" dirty="0" err="1" smtClean="0"/>
              <a:t>título</a:t>
            </a:r>
            <a:r>
              <a:rPr lang="ca-ES" noProof="0" dirty="0" smtClean="0"/>
              <a:t>	</a:t>
            </a:r>
          </a:p>
        </p:txBody>
      </p:sp>
      <p:pic>
        <p:nvPicPr>
          <p:cNvPr id="10" name="Picture 14" descr="logoAQU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r="67243"/>
          <a:stretch/>
        </p:blipFill>
        <p:spPr bwMode="auto">
          <a:xfrm>
            <a:off x="599233" y="215385"/>
            <a:ext cx="660399" cy="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 userDrawn="1"/>
        </p:nvSpPr>
        <p:spPr bwMode="auto">
          <a:xfrm>
            <a:off x="0" y="1124744"/>
            <a:ext cx="9144000" cy="108012"/>
          </a:xfrm>
          <a:prstGeom prst="rect">
            <a:avLst/>
          </a:prstGeom>
          <a:gradFill>
            <a:gsLst>
              <a:gs pos="45000">
                <a:srgbClr val="99CC00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</a:pPr>
            <a:endParaRPr kumimoji="0" lang="ca-ES" sz="2800" b="0" i="0" u="none" strike="noStrike" cap="none" normalizeH="0" baseline="0" smtClean="0">
              <a:ln>
                <a:noFill/>
              </a:ln>
              <a:solidFill>
                <a:srgbClr val="005773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8346540" y="6449578"/>
            <a:ext cx="180020" cy="180020"/>
          </a:xfrm>
          <a:prstGeom prst="rect">
            <a:avLst/>
          </a:prstGeom>
          <a:solidFill>
            <a:srgbClr val="99CC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</a:pPr>
            <a:endParaRPr kumimoji="0" lang="ca-ES" sz="3200" b="0" i="0" u="none" strike="noStrike" cap="none" normalizeH="0" baseline="0" smtClean="0">
              <a:ln>
                <a:noFill/>
              </a:ln>
              <a:solidFill>
                <a:srgbClr val="005773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9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Avaluació del professorat</a:t>
            </a:r>
            <a:endParaRPr lang="ca-ES" noProof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Esteve Arboix, cap de l’àrea d’avaluació del professorat, AQU Catalunya</a:t>
            </a:r>
          </a:p>
          <a:p>
            <a:r>
              <a:rPr lang="ca-ES" dirty="0"/>
              <a:t>Universitat </a:t>
            </a:r>
            <a:r>
              <a:rPr lang="ca-ES" dirty="0" smtClean="0"/>
              <a:t>Oberta de Catalunya</a:t>
            </a:r>
            <a:endParaRPr lang="ca-ES" dirty="0"/>
          </a:p>
          <a:p>
            <a:r>
              <a:rPr lang="ca-ES" dirty="0" smtClean="0"/>
              <a:t>Maig 2014</a:t>
            </a:r>
            <a:endParaRPr lang="ca-ES" dirty="0"/>
          </a:p>
          <a:p>
            <a:endParaRPr lang="ca-ES" dirty="0"/>
          </a:p>
        </p:txBody>
      </p:sp>
      <p:pic>
        <p:nvPicPr>
          <p:cNvPr id="4" name="Picture 10" descr="Segell_per aplicar a l'Off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733256"/>
            <a:ext cx="2851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35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10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/>
              <a:t>Competències: Qui fa què?</a:t>
            </a:r>
            <a:endParaRPr lang="ca-E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36" y="3082826"/>
            <a:ext cx="6273328" cy="156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850" y="1785926"/>
            <a:ext cx="8391554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ca-ES" sz="1600" b="1" dirty="0">
                <a:solidFill>
                  <a:srgbClr val="005773"/>
                </a:solidFill>
                <a:latin typeface="Arial" charset="0"/>
              </a:rPr>
              <a:t>LES DIFERENTS VIES D’ACCÉS A LA CARRERA ACADÈMICA REQUEREIXEN D’ACREDITACIONS EMESES PER ORGANISMES DIFERENTS</a:t>
            </a:r>
          </a:p>
          <a:p>
            <a:pPr algn="ctr">
              <a:spcBef>
                <a:spcPct val="50000"/>
              </a:spcBef>
            </a:pPr>
            <a:endParaRPr lang="ca-ES" sz="1600" b="1" dirty="0">
              <a:solidFill>
                <a:srgbClr val="00577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11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ANECA</a:t>
            </a:r>
            <a:endParaRPr lang="ca-ES" dirty="0"/>
          </a:p>
        </p:txBody>
      </p:sp>
      <p:grpSp>
        <p:nvGrpSpPr>
          <p:cNvPr id="5" name="4 Grupo"/>
          <p:cNvGrpSpPr/>
          <p:nvPr/>
        </p:nvGrpSpPr>
        <p:grpSpPr>
          <a:xfrm>
            <a:off x="357159" y="1714489"/>
            <a:ext cx="8302536" cy="4594829"/>
            <a:chOff x="357159" y="1714489"/>
            <a:chExt cx="8302536" cy="4594829"/>
          </a:xfrm>
        </p:grpSpPr>
        <p:grpSp>
          <p:nvGrpSpPr>
            <p:cNvPr id="6" name="Agrupa 8"/>
            <p:cNvGrpSpPr/>
            <p:nvPr/>
          </p:nvGrpSpPr>
          <p:grpSpPr>
            <a:xfrm>
              <a:off x="1115616" y="3651499"/>
              <a:ext cx="7544079" cy="2631005"/>
              <a:chOff x="65168" y="2154436"/>
              <a:chExt cx="8721674" cy="3785200"/>
            </a:xfrm>
          </p:grpSpPr>
          <p:sp>
            <p:nvSpPr>
              <p:cNvPr id="10" name="Rectangle 2"/>
              <p:cNvSpPr>
                <a:spLocks noChangeArrowheads="1"/>
              </p:cNvSpPr>
              <p:nvPr/>
            </p:nvSpPr>
            <p:spPr bwMode="auto">
              <a:xfrm>
                <a:off x="240415" y="2154436"/>
                <a:ext cx="4752975" cy="1584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b="1" u="none" strike="noStrike" kern="0" cap="none" spc="0" normalizeH="0" baseline="0" dirty="0" smtClean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Titulars d’Universitat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1. Activitat investigadora (màx. 50 punts)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2. Activitat docent o professional (màx. 40 punts)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3. Formació acadèmica (màx. 5 punts)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4. Experiència en gestió (màx. 5 punts)</a:t>
                </a:r>
                <a:endParaRPr kumimoji="0" lang="ca-ES" sz="1600" b="1" i="0" u="none" strike="noStrike" kern="0" cap="none" spc="0" normalizeH="0" baseline="0" dirty="0">
                  <a:ln>
                    <a:noFill/>
                  </a:ln>
                  <a:solidFill>
                    <a:srgbClr val="005773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019318" y="2154436"/>
                <a:ext cx="3527425" cy="1195547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u="none" strike="noStrike" kern="0" cap="none" spc="0" normalizeH="0" baseline="0" noProof="0" dirty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Puntuació mínima: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u="none" strike="noStrike" kern="0" cap="none" spc="0" normalizeH="0" baseline="0" noProof="0" dirty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1+2 ≥ 60 punts  i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u="none" strike="noStrike" kern="0" cap="none" spc="0" normalizeH="0" baseline="0" noProof="0" dirty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1+2+3+4 ≥ 65 punts</a:t>
                </a: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65168" y="4744089"/>
                <a:ext cx="3138387" cy="1195547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Puntuació mínima: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1+2+3 </a:t>
                </a:r>
                <a:r>
                  <a:rPr kumimoji="0" lang="ca-E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≥</a:t>
                </a:r>
                <a:r>
                  <a:rPr kumimoji="0" lang="ca-E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 80 punts i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2 </a:t>
                </a:r>
                <a:r>
                  <a:rPr kumimoji="0" lang="ca-E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≥</a:t>
                </a:r>
                <a:r>
                  <a:rPr kumimoji="0" lang="ca-ES" sz="1600" i="0" u="none" strike="noStrike" kern="0" cap="none" spc="0" normalizeH="0" baseline="0" noProof="0" dirty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 20 punts</a:t>
                </a:r>
              </a:p>
            </p:txBody>
          </p:sp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4068762" y="4572008"/>
                <a:ext cx="4718080" cy="12239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Catedràtics  d’Universitat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1. Activitat investigadora (màx. 55 punts)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2. Activitat docent o professional (màx. 35 punts)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3. Experiència en gestió (màx. 10 punts</a:t>
                </a:r>
                <a:r>
                  <a:rPr kumimoji="0" lang="es-E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5773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endPara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5773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 rot="19644805">
                <a:off x="4887873" y="3612476"/>
                <a:ext cx="633400" cy="997898"/>
              </a:xfrm>
              <a:prstGeom prst="downArrow">
                <a:avLst>
                  <a:gd name="adj1" fmla="val 50000"/>
                  <a:gd name="adj2" fmla="val 30249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QuadreDeText 9"/>
            <p:cNvSpPr txBox="1"/>
            <p:nvPr/>
          </p:nvSpPr>
          <p:spPr>
            <a:xfrm rot="16200000">
              <a:off x="-647738" y="4827368"/>
              <a:ext cx="2594568" cy="369332"/>
            </a:xfrm>
            <a:prstGeom prst="rect">
              <a:avLst/>
            </a:prstGeom>
            <a:solidFill>
              <a:srgbClr val="A9D4E4"/>
            </a:solidFill>
            <a:ln w="25400" cap="flat" cmpd="sng" algn="ctr">
              <a:solidFill>
                <a:srgbClr val="A9D4E4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Academia</a:t>
              </a:r>
              <a:endParaRPr kumimoji="0" lang="ca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8" name="QuadreDeText 10"/>
            <p:cNvSpPr txBox="1"/>
            <p:nvPr/>
          </p:nvSpPr>
          <p:spPr>
            <a:xfrm rot="16200000">
              <a:off x="-100552" y="2172200"/>
              <a:ext cx="1500198" cy="58477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BBE0E3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PEP</a:t>
              </a:r>
              <a:endParaRPr kumimoji="0" lang="ca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9" name="QuadreDeText 11"/>
            <p:cNvSpPr txBox="1"/>
            <p:nvPr/>
          </p:nvSpPr>
          <p:spPr>
            <a:xfrm>
              <a:off x="1428728" y="1857364"/>
              <a:ext cx="6000792" cy="122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Colaborador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Ayudante Doctor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Contratado Doctor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Profesor de universidad privada</a:t>
              </a:r>
              <a:endParaRPr kumimoji="0" lang="ca-E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7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12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Professor col·laborador</a:t>
            </a:r>
            <a:endParaRPr lang="ca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21625" cy="394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98330" cy="12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13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Professor lector</a:t>
            </a:r>
            <a:endParaRPr lang="ca-ES" dirty="0"/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ph idx="1"/>
          </p:nvPr>
        </p:nvGraphicFramePr>
        <p:xfrm>
          <a:off x="611188" y="1600200"/>
          <a:ext cx="8001056" cy="4485124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BE0E3">
                        <a:tint val="50000"/>
                        <a:satMod val="300000"/>
                      </a:srgbClr>
                    </a:gs>
                    <a:gs pos="35000">
                      <a:srgbClr val="BBE0E3">
                        <a:tint val="37000"/>
                        <a:satMod val="300000"/>
                      </a:srgbClr>
                    </a:gs>
                    <a:gs pos="100000">
                      <a:srgbClr val="BBE0E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4000528"/>
                <a:gridCol w="4000528"/>
              </a:tblGrid>
              <a:tr h="553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9pPr>
                    </a:lstStyle>
                    <a:p>
                      <a:r>
                        <a:rPr lang="ca-ES" noProof="0" dirty="0" smtClean="0">
                          <a:solidFill>
                            <a:srgbClr val="004D73"/>
                          </a:solidFill>
                        </a:rPr>
                        <a:t>Lector</a:t>
                      </a:r>
                      <a:endParaRPr lang="ca-ES" noProof="0" dirty="0">
                        <a:solidFill>
                          <a:srgbClr val="004D73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BBE0E3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BBE0E3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</a:defRPr>
                      </a:lvl9pPr>
                    </a:lstStyle>
                    <a:p>
                      <a:r>
                        <a:rPr lang="ca-ES" noProof="0" dirty="0" smtClean="0">
                          <a:solidFill>
                            <a:srgbClr val="004D73"/>
                          </a:solidFill>
                        </a:rPr>
                        <a:t> Ponderació:</a:t>
                      </a:r>
                      <a:endParaRPr lang="ca-ES" noProof="0" dirty="0">
                        <a:solidFill>
                          <a:srgbClr val="004D73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BBE0E3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BE0E3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304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a-ES" noProof="0" dirty="0" smtClean="0"/>
                        <a:t>Art. 49 LUC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a-ES" noProof="0" dirty="0" smtClean="0"/>
                        <a:t>Ajudant Doctor: fase inicial</a:t>
                      </a:r>
                      <a:r>
                        <a:rPr lang="ca-ES" baseline="0" noProof="0" dirty="0" smtClean="0"/>
                        <a:t> carrera professional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ca-ES" baseline="0" noProof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a-ES" baseline="0" noProof="0" dirty="0" smtClean="0"/>
                        <a:t>Contracte temporal amb dedicació a temps complet  màxim 5 anys  (ajudant +lector 8 anys)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ca-ES" baseline="0" noProof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a-ES" baseline="0" noProof="0" dirty="0" smtClean="0"/>
                        <a:t>Requisit: doctor +informe previ favorable</a:t>
                      </a:r>
                      <a:endParaRPr lang="ca-ES" noProof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ca-ES" noProof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a-ES" noProof="0" dirty="0" smtClean="0"/>
                        <a:t>Edat mitjana:  36 (33</a:t>
                      </a:r>
                      <a:r>
                        <a:rPr lang="ca-ES" baseline="0" noProof="0" dirty="0" smtClean="0"/>
                        <a:t> ciències-38 humanitats)</a:t>
                      </a:r>
                      <a:endParaRPr lang="ca-ES" noProof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ca-ES" noProof="0" dirty="0"/>
                    </a:p>
                  </a:txBody>
                  <a:tcPr>
                    <a:lnL w="9525" cap="flat" cmpd="sng" algn="ctr">
                      <a:solidFill>
                        <a:srgbClr val="BBE0E3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BE0E3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BBE0E3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a-ES" noProof="0" dirty="0" smtClean="0"/>
                        <a:t>Ajustat</a:t>
                      </a:r>
                      <a:r>
                        <a:rPr lang="ca-ES" baseline="0" noProof="0" dirty="0" smtClean="0"/>
                        <a:t> per comissió</a:t>
                      </a:r>
                      <a:r>
                        <a:rPr lang="ca-ES" noProof="0" dirty="0" smtClean="0"/>
                        <a:t>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ca-ES" noProof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a-ES" noProof="0" dirty="0" smtClean="0"/>
                        <a:t>Recerca (60%-65%)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ca-ES" noProof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a-ES" noProof="0" dirty="0" smtClean="0"/>
                        <a:t>  Formació acadèmica (15%-20%)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ca-ES" noProof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noProof="0" dirty="0" err="1" smtClean="0"/>
                        <a:t>Exp</a:t>
                      </a:r>
                      <a:r>
                        <a:rPr lang="es-ES" noProof="0" dirty="0" smtClean="0"/>
                        <a:t>. </a:t>
                      </a:r>
                      <a:r>
                        <a:rPr lang="es-ES" noProof="0" dirty="0" err="1" smtClean="0"/>
                        <a:t>Docent</a:t>
                      </a:r>
                      <a:r>
                        <a:rPr lang="es-ES" noProof="0" dirty="0" smtClean="0"/>
                        <a:t>:  (15%-25%)</a:t>
                      </a:r>
                      <a:endParaRPr lang="ca-ES" noProof="0" dirty="0"/>
                    </a:p>
                  </a:txBody>
                  <a:tcPr>
                    <a:lnL w="9525" cap="flat" cmpd="sng" algn="ctr">
                      <a:solidFill>
                        <a:srgbClr val="BBE0E3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BE0E3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BBE0E3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41" y="-22162"/>
            <a:ext cx="1319054" cy="136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14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Agregat</a:t>
            </a:r>
            <a:endParaRPr lang="ca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1606"/>
            <a:ext cx="7921625" cy="44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263"/>
            <a:ext cx="1582021" cy="178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15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Catedràtic</a:t>
            </a:r>
            <a:endParaRPr lang="ca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1606"/>
            <a:ext cx="7921625" cy="44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16633"/>
            <a:ext cx="1368151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7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16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/>
              <a:t>Característiques de l’acreditació (1)</a:t>
            </a:r>
            <a:endParaRPr lang="ca-ES" sz="2400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algn="l" eaLnBrk="0" hangingPunct="0">
              <a:lnSpc>
                <a:spcPct val="80000"/>
              </a:lnSpc>
              <a:defRPr/>
            </a:pP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Garantir un nivell mínim per a cada figura.</a:t>
            </a:r>
          </a:p>
          <a:p>
            <a:pPr marL="0" indent="0" algn="l" eaLnBrk="0" hangingPunct="0">
              <a:lnSpc>
                <a:spcPct val="80000"/>
              </a:lnSpc>
              <a:buNone/>
              <a:defRPr/>
            </a:pPr>
            <a:endParaRPr lang="ca-ES" sz="2400" kern="0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marL="342900" indent="-342900" algn="l" eaLnBrk="0" hangingPunct="0">
              <a:lnSpc>
                <a:spcPct val="80000"/>
              </a:lnSpc>
              <a:defRPr/>
            </a:pP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 No l’excel·lència ni un contracte de treball</a:t>
            </a:r>
          </a:p>
          <a:p>
            <a:pPr marL="0" indent="0" algn="l" eaLnBrk="0" hangingPunct="0">
              <a:lnSpc>
                <a:spcPct val="80000"/>
              </a:lnSpc>
              <a:buNone/>
              <a:defRPr/>
            </a:pPr>
            <a:endParaRPr lang="ca-ES" sz="2400" kern="0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Avaluació individual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kumimoji="0" lang="ca-ES" sz="240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Avaluació no presencial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kumimoji="0" lang="ca-ES" sz="240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Àmbit català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kumimoji="0" lang="ca-ES" sz="240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Regulada per criteris: Comissions  experts en agrupacions d’àrees de coneixement</a:t>
            </a: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5773"/>
              </a:buClr>
              <a:defRPr/>
            </a:pPr>
            <a:endParaRPr lang="ca-ES" sz="2400" kern="0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Decisió binària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40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0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4784"/>
            <a:ext cx="1512168" cy="11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17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/>
              <a:t>Característiques de l’acreditació (2)</a:t>
            </a:r>
            <a:endParaRPr lang="ca-ES" sz="2400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kumimoji="0" lang="ca-ES" sz="240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2 convocatòries anuals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kumimoji="0" lang="ca-ES" sz="240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Avaluació no integral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kumimoji="0" lang="ca-ES" sz="240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ca-ES" sz="2400" kern="0" dirty="0">
                <a:solidFill>
                  <a:srgbClr val="005773"/>
                </a:solidFill>
                <a:latin typeface="Helvetica" pitchFamily="34" charset="0"/>
              </a:rPr>
              <a:t>Avaluació </a:t>
            </a: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secundària</a:t>
            </a:r>
          </a:p>
          <a:p>
            <a:pPr marL="0" indent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5773"/>
              </a:buClr>
              <a:buNone/>
              <a:defRPr/>
            </a:pPr>
            <a:endParaRPr lang="ca-ES" sz="2400" kern="0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Cost/benefici</a:t>
            </a:r>
          </a:p>
          <a:p>
            <a:pPr marL="0" indent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5773"/>
              </a:buClr>
              <a:buNone/>
              <a:defRPr/>
            </a:pPr>
            <a:endParaRPr lang="ca-ES" sz="2400" kern="0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es-ES" sz="2400" kern="0" dirty="0">
                <a:solidFill>
                  <a:srgbClr val="005773"/>
                </a:solidFill>
                <a:latin typeface="Helvetica" pitchFamily="34" charset="0"/>
              </a:rPr>
              <a:t>D</a:t>
            </a:r>
            <a:r>
              <a:rPr lang="es-ES" sz="2400" kern="0" dirty="0" smtClean="0">
                <a:solidFill>
                  <a:srgbClr val="005773"/>
                </a:solidFill>
                <a:latin typeface="Helvetica" pitchFamily="34" charset="0"/>
              </a:rPr>
              <a:t>iscrecional:</a:t>
            </a:r>
          </a:p>
          <a:p>
            <a:pPr lvl="1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ca-ES" kern="0" dirty="0">
                <a:solidFill>
                  <a:srgbClr val="005773"/>
                </a:solidFill>
                <a:latin typeface="Helvetica" pitchFamily="34" charset="0"/>
              </a:rPr>
              <a:t>Indeterminació dels criteris</a:t>
            </a:r>
          </a:p>
          <a:p>
            <a:pPr lvl="1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ca-ES" kern="0" dirty="0">
                <a:solidFill>
                  <a:srgbClr val="005773"/>
                </a:solidFill>
                <a:latin typeface="Helvetica" pitchFamily="34" charset="0"/>
              </a:rPr>
              <a:t>Pròpia naturalesa de l’avaluació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0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2131631" cy="17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18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/>
              <a:t>Acreditació vs. Contractació (1)</a:t>
            </a:r>
            <a:endParaRPr lang="ca-ES" sz="2400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l" eaLnBrk="0" hangingPunct="0">
              <a:lnSpc>
                <a:spcPct val="80000"/>
              </a:lnSpc>
              <a:buNone/>
              <a:defRPr/>
            </a:pPr>
            <a:endParaRPr kumimoji="0" lang="ca-ES" sz="240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lang="ca-ES" sz="2400" kern="0" dirty="0">
              <a:solidFill>
                <a:srgbClr val="005773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0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556792"/>
            <a:ext cx="8892480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i="0" u="none" strike="noStrike" kern="0" cap="none" spc="0" normalizeH="0" baseline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L</a:t>
            </a:r>
            <a:r>
              <a:rPr kumimoji="0" lang="ca-ES" i="0" u="none" strike="noStrike" kern="0" cap="none" spc="0" normalizeH="0" baseline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Times"/>
              </a:rPr>
              <a:t>’</a:t>
            </a:r>
            <a:r>
              <a:rPr kumimoji="0" lang="ca-ES" i="0" u="none" strike="noStrike" kern="0" cap="none" spc="0" normalizeH="0" baseline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acreditaci</a:t>
            </a:r>
            <a:r>
              <a:rPr kumimoji="0" lang="ca-ES" i="0" u="none" strike="noStrike" kern="0" cap="none" spc="0" normalizeH="0" baseline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Times"/>
              </a:rPr>
              <a:t>ó</a:t>
            </a:r>
            <a:r>
              <a:rPr kumimoji="0" lang="ca-ES" i="0" u="none" strike="noStrike" kern="0" cap="none" spc="0" normalizeH="0" baseline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 assegura un nivell m</a:t>
            </a:r>
            <a:r>
              <a:rPr kumimoji="0" lang="ca-ES" i="0" u="none" strike="noStrike" kern="0" cap="none" spc="0" normalizeH="0" baseline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Times"/>
              </a:rPr>
              <a:t>í</a:t>
            </a:r>
            <a:r>
              <a:rPr kumimoji="0" lang="ca-ES" i="0" u="none" strike="noStrike" kern="0" cap="none" spc="0" normalizeH="0" baseline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nim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Tx/>
              <a:buNone/>
              <a:tabLst/>
              <a:defRPr/>
            </a:pPr>
            <a:endParaRPr kumimoji="0" lang="ca-ES" i="0" u="none" strike="noStrike" kern="0" cap="none" spc="0" normalizeH="0" baseline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Font typeface="Wingdings" pitchFamily="2" charset="2"/>
              <a:buChar char="§"/>
              <a:defRPr/>
            </a:pPr>
            <a:r>
              <a:rPr kumimoji="0" lang="ca-ES" i="0" u="none" strike="noStrike" kern="0" cap="none" spc="0" normalizeH="0" baseline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La responsabilitat de la selecció és de</a:t>
            </a:r>
            <a:r>
              <a:rPr lang="ca-ES" kern="0" dirty="0" smtClean="0"/>
              <a:t> </a:t>
            </a:r>
            <a:r>
              <a:rPr kumimoji="0" lang="ca-ES" i="0" u="none" strike="noStrike" kern="0" cap="none" spc="0" normalizeH="0" baseline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la universitat      </a:t>
            </a:r>
            <a:r>
              <a:rPr lang="ca-ES" kern="0" dirty="0" smtClean="0">
                <a:solidFill>
                  <a:srgbClr val="005773"/>
                </a:solidFill>
                <a:latin typeface="Times"/>
              </a:rPr>
              <a:t>“</a:t>
            </a:r>
            <a:r>
              <a:rPr lang="ca-ES" kern="0" dirty="0" smtClean="0">
                <a:solidFill>
                  <a:srgbClr val="005773"/>
                </a:solidFill>
                <a:latin typeface="Helvetica" pitchFamily="34" charset="0"/>
              </a:rPr>
              <a:t> política </a:t>
            </a:r>
            <a:r>
              <a:rPr lang="ca-ES" kern="0" dirty="0">
                <a:solidFill>
                  <a:srgbClr val="005773"/>
                </a:solidFill>
                <a:latin typeface="Helvetica" pitchFamily="34" charset="0"/>
              </a:rPr>
              <a:t>de professorat</a:t>
            </a:r>
            <a:r>
              <a:rPr lang="es-ES" kern="0" dirty="0">
                <a:solidFill>
                  <a:srgbClr val="005773"/>
                </a:solidFill>
                <a:latin typeface="Times"/>
              </a:rPr>
              <a:t>”</a:t>
            </a:r>
            <a:endParaRPr kumimoji="0" lang="ca-ES" i="0" u="none" strike="noStrike" kern="0" cap="none" spc="0" normalizeH="0" baseline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tabLst/>
              <a:defRPr/>
            </a:pPr>
            <a:endParaRPr kumimoji="0" lang="ca-ES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Tx/>
              <a:buNone/>
              <a:tabLst/>
              <a:defRPr/>
            </a:pPr>
            <a:endParaRPr kumimoji="0" lang="es-ES" sz="1600" b="1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5724128" y="2280692"/>
            <a:ext cx="216024" cy="212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212976"/>
            <a:ext cx="84978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872208" cy="14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9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19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Els criteris d’avaluació: origen i evolució</a:t>
            </a:r>
            <a:endParaRPr lang="ca-ES" dirty="0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Clr>
                <a:srgbClr val="005773"/>
              </a:buClr>
              <a:buFont typeface="Wingdings" pitchFamily="2" charset="2"/>
              <a:buChar char="§"/>
            </a:pPr>
            <a:r>
              <a:rPr lang="ca-ES" sz="1800" dirty="0" smtClean="0">
                <a:solidFill>
                  <a:srgbClr val="005773"/>
                </a:solidFill>
                <a:latin typeface="Helvetica" pitchFamily="34" charset="0"/>
              </a:rPr>
              <a:t>Comissió d’experts del sistema universitari català (</a:t>
            </a:r>
            <a:r>
              <a:rPr lang="ca-ES" sz="1800" dirty="0" err="1" smtClean="0">
                <a:solidFill>
                  <a:srgbClr val="005773"/>
                </a:solidFill>
                <a:latin typeface="Helvetica" pitchFamily="34" charset="0"/>
              </a:rPr>
              <a:t>CLIC-CAR</a:t>
            </a:r>
            <a:r>
              <a:rPr lang="ca-ES" sz="1800" dirty="0" smtClean="0">
                <a:solidFill>
                  <a:srgbClr val="005773"/>
                </a:solidFill>
                <a:latin typeface="Helvetica" pitchFamily="34" charset="0"/>
              </a:rPr>
              <a:t>)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005773"/>
              </a:buClr>
              <a:buFont typeface="Wingdings" pitchFamily="2" charset="2"/>
              <a:buChar char="§"/>
            </a:pPr>
            <a:r>
              <a:rPr lang="ca-ES" sz="1800" dirty="0" smtClean="0">
                <a:solidFill>
                  <a:srgbClr val="005773"/>
                </a:solidFill>
                <a:latin typeface="Helvetica" pitchFamily="34" charset="0"/>
              </a:rPr>
              <a:t>Permanent </a:t>
            </a:r>
            <a:r>
              <a:rPr lang="ca-ES" sz="1800" dirty="0">
                <a:solidFill>
                  <a:srgbClr val="005773"/>
                </a:solidFill>
                <a:latin typeface="Helvetica" pitchFamily="34" charset="0"/>
              </a:rPr>
              <a:t>procés de revisió i millora 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005773"/>
              </a:buClr>
              <a:buFont typeface="Wingdings" pitchFamily="2" charset="2"/>
              <a:buChar char="§"/>
            </a:pPr>
            <a:r>
              <a:rPr lang="ca-ES" sz="1800" dirty="0">
                <a:solidFill>
                  <a:srgbClr val="005773"/>
                </a:solidFill>
                <a:latin typeface="Helvetica" pitchFamily="34" charset="0"/>
              </a:rPr>
              <a:t>Ajustats a cada Àmbit: Humanitats, Ciències Socials, Ciències, Ciències de la Vida, Ciències Mèdiques i de la Salut, Enginyeria i Arquitectura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005773"/>
              </a:buClr>
              <a:buFont typeface="Wingdings" pitchFamily="2" charset="2"/>
              <a:buChar char="§"/>
            </a:pPr>
            <a:r>
              <a:rPr lang="ca-ES" sz="1800" dirty="0">
                <a:solidFill>
                  <a:srgbClr val="005773"/>
                </a:solidFill>
                <a:latin typeface="Helvetica" pitchFamily="34" charset="0"/>
              </a:rPr>
              <a:t>Ajustats a cada figura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005773"/>
              </a:buClr>
              <a:buFont typeface="Wingdings" pitchFamily="2" charset="2"/>
              <a:buChar char="§"/>
            </a:pPr>
            <a:r>
              <a:rPr lang="ca-ES" sz="1800" dirty="0">
                <a:solidFill>
                  <a:srgbClr val="005773"/>
                </a:solidFill>
                <a:latin typeface="Helvetica" pitchFamily="34" charset="0"/>
              </a:rPr>
              <a:t>Especial èmfasi en els darrers anys de la carrera acadèmica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005773"/>
              </a:buClr>
              <a:buFont typeface="Wingdings" pitchFamily="2" charset="2"/>
              <a:buChar char="§"/>
            </a:pPr>
            <a:r>
              <a:rPr lang="ca-ES" sz="1800" dirty="0">
                <a:solidFill>
                  <a:srgbClr val="005773"/>
                </a:solidFill>
                <a:latin typeface="Helvetica" pitchFamily="34" charset="0"/>
              </a:rPr>
              <a:t>Caràcter pedagògic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005773"/>
              </a:buClr>
              <a:buFont typeface="Wingdings" pitchFamily="2" charset="2"/>
              <a:buChar char="§"/>
            </a:pPr>
            <a:r>
              <a:rPr lang="ca-ES" sz="1800" b="1" dirty="0">
                <a:solidFill>
                  <a:srgbClr val="005773"/>
                </a:solidFill>
                <a:latin typeface="Helvetica" pitchFamily="34" charset="0"/>
              </a:rPr>
              <a:t>Millores:</a:t>
            </a:r>
          </a:p>
          <a:p>
            <a:pPr lvl="1" algn="just" eaLnBrk="1" hangingPunct="1">
              <a:spcBef>
                <a:spcPct val="50000"/>
              </a:spcBef>
              <a:buClr>
                <a:srgbClr val="005773"/>
              </a:buClr>
              <a:buFont typeface="Wingdings" pitchFamily="2" charset="2"/>
              <a:buChar char="§"/>
            </a:pPr>
            <a:r>
              <a:rPr lang="ca-ES" sz="1800" dirty="0" smtClean="0">
                <a:solidFill>
                  <a:srgbClr val="005773"/>
                </a:solidFill>
                <a:latin typeface="Helvetica" pitchFamily="34" charset="0"/>
              </a:rPr>
              <a:t>Procés d’unificació, harmonització, coherència interna</a:t>
            </a:r>
          </a:p>
          <a:p>
            <a:pPr lvl="1" algn="just" eaLnBrk="1" hangingPunct="1">
              <a:spcBef>
                <a:spcPct val="50000"/>
              </a:spcBef>
              <a:buClr>
                <a:srgbClr val="005773"/>
              </a:buClr>
              <a:buFont typeface="Wingdings" pitchFamily="2" charset="2"/>
              <a:buChar char="§"/>
            </a:pPr>
            <a:r>
              <a:rPr lang="ca-ES" sz="1800" dirty="0" smtClean="0">
                <a:solidFill>
                  <a:srgbClr val="005773"/>
                </a:solidFill>
                <a:latin typeface="Helvetica" pitchFamily="34" charset="0"/>
              </a:rPr>
              <a:t>Millora </a:t>
            </a:r>
            <a:r>
              <a:rPr lang="ca-ES" sz="1800" dirty="0">
                <a:solidFill>
                  <a:srgbClr val="005773"/>
                </a:solidFill>
                <a:latin typeface="Helvetica" pitchFamily="34" charset="0"/>
              </a:rPr>
              <a:t>dels informes d’avaluació</a:t>
            </a:r>
          </a:p>
          <a:p>
            <a:pPr lvl="1" algn="just" eaLnBrk="1" hangingPunct="1">
              <a:spcBef>
                <a:spcPct val="50000"/>
              </a:spcBef>
              <a:buClr>
                <a:srgbClr val="005773"/>
              </a:buClr>
              <a:buFont typeface="Wingdings" pitchFamily="2" charset="2"/>
              <a:buChar char="§"/>
            </a:pPr>
            <a:r>
              <a:rPr lang="ca-ES" sz="1800" dirty="0">
                <a:solidFill>
                  <a:srgbClr val="005773"/>
                </a:solidFill>
                <a:latin typeface="Helvetica" pitchFamily="34" charset="0"/>
              </a:rPr>
              <a:t>Argumentació informes desfavorables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26" y="4653136"/>
            <a:ext cx="1569297" cy="117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2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noProof="0" dirty="0" smtClean="0"/>
              <a:t>Índex</a:t>
            </a:r>
            <a:endParaRPr lang="ca-ES" sz="2400" noProof="0" dirty="0"/>
          </a:p>
        </p:txBody>
      </p:sp>
      <p:sp>
        <p:nvSpPr>
          <p:cNvPr id="5" name="4 Rectángulo"/>
          <p:cNvSpPr/>
          <p:nvPr/>
        </p:nvSpPr>
        <p:spPr>
          <a:xfrm>
            <a:off x="755576" y="172084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/>
              <a:t>AQU Catalunya: </a:t>
            </a:r>
            <a:r>
              <a:rPr lang="ca-ES" sz="2400" dirty="0"/>
              <a:t>objectius, funcions</a:t>
            </a:r>
            <a:r>
              <a:rPr lang="ca-ES" sz="2400" dirty="0" smtClean="0"/>
              <a:t>, </a:t>
            </a:r>
            <a:r>
              <a:rPr lang="ca-ES" sz="2400" dirty="0"/>
              <a:t>estructura</a:t>
            </a:r>
          </a:p>
          <a:p>
            <a:endParaRPr lang="ca-ES" sz="2400" dirty="0"/>
          </a:p>
          <a:p>
            <a:r>
              <a:rPr lang="ca-ES" sz="2400" b="1" dirty="0"/>
              <a:t> L’avaluació del </a:t>
            </a:r>
            <a:r>
              <a:rPr lang="ca-ES" sz="2400" b="1" dirty="0" smtClean="0"/>
              <a:t>professorat i recerca: </a:t>
            </a:r>
            <a:endParaRPr lang="ca-ES" sz="2400" b="1" dirty="0"/>
          </a:p>
          <a:p>
            <a:pPr lvl="1"/>
            <a:r>
              <a:rPr lang="ca-ES" sz="2400" dirty="0"/>
              <a:t>Estàndards Europeus</a:t>
            </a:r>
          </a:p>
          <a:p>
            <a:pPr lvl="1"/>
            <a:r>
              <a:rPr lang="ca-ES" sz="2400" dirty="0"/>
              <a:t>Avaluació prèvia a la contractació </a:t>
            </a:r>
            <a:endParaRPr lang="ca-ES" sz="2400" dirty="0" smtClean="0"/>
          </a:p>
          <a:p>
            <a:pPr lvl="1"/>
            <a:r>
              <a:rPr lang="ca-ES" sz="2400" dirty="0" smtClean="0"/>
              <a:t>Avaluació </a:t>
            </a:r>
            <a:r>
              <a:rPr lang="ca-ES" sz="2400" dirty="0"/>
              <a:t>de </a:t>
            </a:r>
            <a:r>
              <a:rPr lang="ca-ES" sz="2400" dirty="0" smtClean="0"/>
              <a:t>sexennis </a:t>
            </a:r>
            <a:endParaRPr lang="ca-ES" sz="2400" dirty="0"/>
          </a:p>
          <a:p>
            <a:pPr lvl="1"/>
            <a:r>
              <a:rPr lang="ca-ES" sz="2400" dirty="0"/>
              <a:t>Criteris</a:t>
            </a:r>
          </a:p>
          <a:p>
            <a:pPr lvl="1"/>
            <a:r>
              <a:rPr lang="ca-ES" sz="2400" dirty="0" smtClean="0"/>
              <a:t>Resultats</a:t>
            </a:r>
            <a:endParaRPr lang="ca-ES" sz="2400" dirty="0"/>
          </a:p>
          <a:p>
            <a:r>
              <a:rPr lang="ca-ES" sz="2400" b="1" dirty="0"/>
              <a:t>Reptes de futur</a:t>
            </a:r>
          </a:p>
        </p:txBody>
      </p:sp>
    </p:spTree>
    <p:extLst>
      <p:ext uri="{BB962C8B-B14F-4D97-AF65-F5344CB8AC3E}">
        <p14:creationId xmlns:p14="http://schemas.microsoft.com/office/powerpoint/2010/main" val="25721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20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</a:t>
            </a:r>
            <a:r>
              <a:rPr lang="ca-ES" dirty="0" err="1" smtClean="0"/>
              <a:t>CVitae</a:t>
            </a:r>
            <a:r>
              <a:rPr lang="ca-ES" dirty="0" smtClean="0"/>
              <a:t>: punt clau de l’avaluació</a:t>
            </a:r>
            <a:endParaRPr lang="ca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7681"/>
            <a:ext cx="8586420" cy="337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571472" y="5000636"/>
            <a:ext cx="7572428" cy="1273884"/>
            <a:chOff x="571472" y="5000636"/>
            <a:chExt cx="7572428" cy="1273884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85786" y="5689745"/>
              <a:ext cx="735811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l">
                <a:spcBef>
                  <a:spcPct val="0"/>
                </a:spcBef>
                <a:buClrTx/>
                <a:buNone/>
              </a:pPr>
              <a:r>
                <a:rPr lang="ca-ES" sz="1600" dirty="0">
                  <a:latin typeface="Helvetica"/>
                  <a:ea typeface="Times New Roman"/>
                  <a:cs typeface="Times New Roman"/>
                </a:rPr>
                <a:t>Alternativament,  indiqueu altres indicis de qualitat relativa (classificació ERIH, CARHUS, INRECS, </a:t>
              </a:r>
              <a:r>
                <a:rPr lang="ca-ES" sz="1600" dirty="0" err="1" smtClean="0">
                  <a:latin typeface="Helvetica"/>
                  <a:ea typeface="Times New Roman"/>
                  <a:cs typeface="Times New Roman"/>
                </a:rPr>
                <a:t>Scopus</a:t>
              </a:r>
              <a:r>
                <a:rPr lang="ca-ES" sz="1600" dirty="0" smtClean="0">
                  <a:latin typeface="Helvetica"/>
                  <a:ea typeface="Times New Roman"/>
                  <a:cs typeface="Times New Roman"/>
                </a:rPr>
                <a:t>, etc</a:t>
              </a:r>
              <a:r>
                <a:rPr lang="ca-ES" sz="1600" dirty="0">
                  <a:latin typeface="Helvetica"/>
                  <a:ea typeface="Times New Roman"/>
                  <a:cs typeface="Times New Roman"/>
                </a:rPr>
                <a:t>.)</a:t>
              </a:r>
            </a:p>
          </p:txBody>
        </p:sp>
        <p:sp>
          <p:nvSpPr>
            <p:cNvPr id="8" name="Rectangle 5"/>
            <p:cNvSpPr/>
            <p:nvPr/>
          </p:nvSpPr>
          <p:spPr>
            <a:xfrm>
              <a:off x="571472" y="5000636"/>
              <a:ext cx="74295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ca-ES" sz="1600" dirty="0" smtClean="0">
                  <a:latin typeface="Helvetica"/>
                  <a:ea typeface="Times New Roman"/>
                  <a:cs typeface="Times New Roman"/>
                </a:rPr>
                <a:t>2.  Consigneu els índexs d’impacte corresponents a </a:t>
              </a:r>
              <a:r>
                <a:rPr lang="ca-ES" sz="1600" dirty="0" smtClean="0">
                  <a:latin typeface="Helvetica"/>
                  <a:ea typeface="Times New Roman"/>
                  <a:cs typeface="Times New Roman"/>
                </a:rPr>
                <a:t>l’any de publicació del </a:t>
              </a:r>
              <a:r>
                <a:rPr lang="ca-ES" sz="1600" dirty="0" err="1" smtClean="0">
                  <a:latin typeface="Helvetica"/>
                  <a:ea typeface="Times New Roman"/>
                  <a:cs typeface="Times New Roman"/>
                </a:rPr>
                <a:t>Science</a:t>
              </a:r>
              <a:r>
                <a:rPr lang="ca-ES" sz="1600" dirty="0" smtClean="0">
                  <a:latin typeface="Helvetica"/>
                  <a:ea typeface="Times New Roman"/>
                  <a:cs typeface="Times New Roman"/>
                </a:rPr>
                <a:t> </a:t>
              </a:r>
              <a:r>
                <a:rPr lang="ca-ES" sz="1600" dirty="0" err="1" smtClean="0">
                  <a:latin typeface="Helvetica"/>
                  <a:ea typeface="Times New Roman"/>
                  <a:cs typeface="Times New Roman"/>
                </a:rPr>
                <a:t>Citation</a:t>
              </a:r>
              <a:r>
                <a:rPr lang="ca-ES" sz="1600" dirty="0" smtClean="0">
                  <a:latin typeface="Helvetica"/>
                  <a:ea typeface="Times New Roman"/>
                  <a:cs typeface="Times New Roman"/>
                </a:rPr>
                <a:t> </a:t>
              </a:r>
              <a:r>
                <a:rPr lang="ca-ES" sz="1600" dirty="0" err="1" smtClean="0">
                  <a:latin typeface="Helvetica"/>
                  <a:ea typeface="Times New Roman"/>
                  <a:cs typeface="Times New Roman"/>
                </a:rPr>
                <a:t>Index</a:t>
              </a:r>
              <a:r>
                <a:rPr lang="ca-ES" sz="1600" dirty="0" smtClean="0">
                  <a:latin typeface="Helvetica"/>
                  <a:ea typeface="Times New Roman"/>
                  <a:cs typeface="Times New Roman"/>
                </a:rPr>
                <a:t> o del Social </a:t>
              </a:r>
              <a:r>
                <a:rPr lang="ca-ES" sz="1600" dirty="0" err="1" smtClean="0">
                  <a:latin typeface="Helvetica"/>
                  <a:ea typeface="Times New Roman"/>
                  <a:cs typeface="Times New Roman"/>
                </a:rPr>
                <a:t>Science</a:t>
              </a:r>
              <a:r>
                <a:rPr lang="ca-ES" sz="1600" dirty="0" smtClean="0">
                  <a:latin typeface="Helvetica"/>
                  <a:ea typeface="Times New Roman"/>
                  <a:cs typeface="Times New Roman"/>
                </a:rPr>
                <a:t> </a:t>
              </a:r>
              <a:r>
                <a:rPr lang="ca-ES" sz="1600" dirty="0" err="1" smtClean="0">
                  <a:latin typeface="Helvetica"/>
                  <a:ea typeface="Times New Roman"/>
                  <a:cs typeface="Times New Roman"/>
                </a:rPr>
                <a:t>Citation</a:t>
              </a:r>
              <a:r>
                <a:rPr lang="ca-ES" sz="1600" dirty="0" smtClean="0">
                  <a:latin typeface="Helvetica"/>
                  <a:ea typeface="Times New Roman"/>
                  <a:cs typeface="Times New Roman"/>
                </a:rPr>
                <a:t> </a:t>
              </a:r>
              <a:r>
                <a:rPr lang="ca-ES" sz="1600" dirty="0" err="1" smtClean="0">
                  <a:latin typeface="Helvetica"/>
                  <a:ea typeface="Times New Roman"/>
                  <a:cs typeface="Times New Roman"/>
                </a:rPr>
                <a:t>Index</a:t>
              </a:r>
              <a:r>
                <a:rPr lang="ca-ES" sz="1600" dirty="0" smtClean="0">
                  <a:latin typeface="Helvetica"/>
                  <a:ea typeface="Times New Roman"/>
                  <a:cs typeface="Times New Roman"/>
                </a:rPr>
                <a:t>. </a:t>
              </a:r>
              <a:endParaRPr lang="ca-ES" sz="1600" dirty="0"/>
            </a:p>
          </p:txBody>
        </p:sp>
      </p:grpSp>
      <p:sp>
        <p:nvSpPr>
          <p:cNvPr id="5" name="Elipse 4"/>
          <p:cNvSpPr/>
          <p:nvPr/>
        </p:nvSpPr>
        <p:spPr>
          <a:xfrm>
            <a:off x="5364088" y="4774648"/>
            <a:ext cx="1800200" cy="810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9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21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Avaluació mèrits recerca: sexennis (1)</a:t>
            </a:r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1606809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Definició: </a:t>
            </a:r>
            <a:r>
              <a:rPr lang="ca-ES" dirty="0"/>
              <a:t>Un tram és un període investigador de </a:t>
            </a:r>
            <a:r>
              <a:rPr lang="ca-ES" b="1" dirty="0"/>
              <a:t>sis</a:t>
            </a:r>
            <a:r>
              <a:rPr lang="ca-ES" dirty="0"/>
              <a:t> anys que poden ser consecutius o no</a:t>
            </a:r>
            <a:r>
              <a:rPr lang="ca-ES" dirty="0" smtClean="0"/>
              <a:t>.</a:t>
            </a:r>
          </a:p>
          <a:p>
            <a:endParaRPr lang="ca-ES" dirty="0" smtClean="0"/>
          </a:p>
          <a:p>
            <a:r>
              <a:rPr lang="ca-ES" b="1" dirty="0" smtClean="0"/>
              <a:t>Conseqüències:  </a:t>
            </a:r>
            <a:r>
              <a:rPr lang="ca-ES" dirty="0" smtClean="0"/>
              <a:t>reconeixement acadèmic, econòmic, altres.</a:t>
            </a:r>
          </a:p>
          <a:p>
            <a:endParaRPr lang="ca-ES" dirty="0" smtClean="0"/>
          </a:p>
          <a:p>
            <a:r>
              <a:rPr lang="ca-ES" b="1" dirty="0" smtClean="0"/>
              <a:t>Marc normatiu: </a:t>
            </a:r>
          </a:p>
          <a:p>
            <a:endParaRPr lang="ca-E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 smtClean="0"/>
              <a:t>PDI Funcionari</a:t>
            </a:r>
            <a:r>
              <a:rPr lang="es-ES" b="1" dirty="0" smtClean="0"/>
              <a:t>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dirty="0" smtClean="0"/>
              <a:t>ORDEN de 2 de diciembre de 1994 por la que se establece el procedimiento para la evaluación de la actividad investigadora en desarrollo  del Real Decreto 1086/ 1989, de 28 de agosto, sobre retribuciones del profesorado universitario.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dirty="0" smtClean="0"/>
              <a:t>Art 55 i 69 de la </a:t>
            </a:r>
            <a:r>
              <a:rPr lang="es-ES" dirty="0" err="1" smtClean="0"/>
              <a:t>Llei</a:t>
            </a:r>
            <a:r>
              <a:rPr lang="es-ES" dirty="0" smtClean="0"/>
              <a:t> </a:t>
            </a:r>
            <a:r>
              <a:rPr lang="es-ES" dirty="0" err="1" smtClean="0"/>
              <a:t>Orgànica</a:t>
            </a:r>
            <a:r>
              <a:rPr lang="es-ES" dirty="0" smtClean="0"/>
              <a:t> 6/2001, de 21 de desembre, </a:t>
            </a:r>
            <a:r>
              <a:rPr lang="es-ES" dirty="0" err="1" smtClean="0"/>
              <a:t>d’Universitats</a:t>
            </a:r>
            <a:r>
              <a:rPr lang="es-ES" dirty="0" smtClean="0"/>
              <a:t>.</a:t>
            </a:r>
            <a:endParaRPr lang="ca-E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 smtClean="0"/>
              <a:t>PDI Contractat: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a-ES" dirty="0" smtClean="0"/>
              <a:t>Art. 140.2. h) LUC</a:t>
            </a:r>
            <a:endParaRPr lang="ca-E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ca-ES" dirty="0" smtClean="0"/>
              <a:t>Decret </a:t>
            </a:r>
            <a:r>
              <a:rPr lang="ca-ES" i="1" dirty="0" smtClean="0"/>
              <a:t>405/2006, de 24 d’octubre, pel qual s’estableixen les retribucions addicionals del personal docent i investigador funcionari i contractat de les universitats públiques de Catalunya.</a:t>
            </a:r>
          </a:p>
          <a:p>
            <a:pPr lvl="1"/>
            <a:endParaRPr lang="ca-ES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/>
              <a:t>PDI  </a:t>
            </a:r>
            <a:r>
              <a:rPr lang="ca-ES" b="1" dirty="0" smtClean="0"/>
              <a:t>Universitats Privades: </a:t>
            </a:r>
            <a:r>
              <a:rPr lang="ca-ES" dirty="0"/>
              <a:t>conveni AQU-Universitats</a:t>
            </a:r>
          </a:p>
        </p:txBody>
      </p:sp>
      <p:pic>
        <p:nvPicPr>
          <p:cNvPr id="1026" name="Picture 2" descr="C:\Users\46131472G\AppData\Local\Microsoft\Windows\Temporary Internet Files\Low\Content.IE5\02YMZA5H\MC90043157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60" y="260648"/>
            <a:ext cx="1394320" cy="14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22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Avaluació mèrits recerca: sexennis (2)</a:t>
            </a:r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57630" y="1340768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 Qui avalua?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 smtClean="0"/>
              <a:t>PDI funcionari: </a:t>
            </a:r>
            <a:r>
              <a:rPr lang="ca-ES" dirty="0" smtClean="0"/>
              <a:t>CNEAI i posterior reconeixement automàtic CAR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 smtClean="0"/>
              <a:t>PDI Contractat/ Universitats Privades: </a:t>
            </a:r>
            <a:r>
              <a:rPr lang="ca-ES" dirty="0" smtClean="0"/>
              <a:t>CAR</a:t>
            </a:r>
          </a:p>
          <a:p>
            <a:endParaRPr lang="ca-ES" dirty="0"/>
          </a:p>
          <a:p>
            <a:r>
              <a:rPr lang="ca-ES" b="1" dirty="0" smtClean="0"/>
              <a:t>Qui pot demanar avaluació de trams?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ca-ES" b="1" dirty="0"/>
              <a:t>PDI funcionari: </a:t>
            </a:r>
            <a:r>
              <a:rPr lang="ca-ES" dirty="0"/>
              <a:t>CU, TU, CEU, </a:t>
            </a:r>
            <a:r>
              <a:rPr lang="ca-ES" dirty="0" smtClean="0"/>
              <a:t>TEU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ca-ES" b="1" dirty="0" smtClean="0"/>
              <a:t>PDI Contractat: </a:t>
            </a:r>
            <a:r>
              <a:rPr lang="ca-ES" dirty="0" smtClean="0"/>
              <a:t>Catedràtic, Agregat, Lector, Col·laborador permanent doctor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ca-ES" b="1" dirty="0" smtClean="0"/>
              <a:t>Doctors</a:t>
            </a:r>
            <a:r>
              <a:rPr lang="ca-ES" dirty="0" smtClean="0"/>
              <a:t>: Universitats privades, INEFC, ...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ca-ES" dirty="0"/>
          </a:p>
          <a:p>
            <a:pPr marL="0" lvl="1"/>
            <a:r>
              <a:rPr lang="ca-ES" b="1" dirty="0" smtClean="0"/>
              <a:t>Requisit: </a:t>
            </a:r>
            <a:r>
              <a:rPr lang="ca-ES" dirty="0" smtClean="0"/>
              <a:t>Acreditar vinculació</a:t>
            </a:r>
            <a:endParaRPr lang="ca-ES" dirty="0"/>
          </a:p>
          <a:p>
            <a:endParaRPr lang="ca-ES" b="1" dirty="0" smtClean="0"/>
          </a:p>
          <a:p>
            <a:r>
              <a:rPr lang="ca-ES" b="1" dirty="0" smtClean="0"/>
              <a:t>Qui paga?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Pressupostos Generals Estat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Generalitat de Catalunya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Universitat privada</a:t>
            </a:r>
            <a:endParaRPr lang="ca-ES" dirty="0"/>
          </a:p>
          <a:p>
            <a:endParaRPr lang="ca-ES" b="1" dirty="0"/>
          </a:p>
          <a:p>
            <a:r>
              <a:rPr lang="ca-ES" b="1" dirty="0" smtClean="0"/>
              <a:t> Tipus de trams: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Trams de recerca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Trams de recerca i de transferència de tecnologia (2011)</a:t>
            </a:r>
          </a:p>
          <a:p>
            <a:endParaRPr lang="ca-ES" dirty="0"/>
          </a:p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27" y="0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9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23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Avaluació mèrits recerca: sexennis (3)</a:t>
            </a:r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504" y="1196752"/>
            <a:ext cx="88413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 </a:t>
            </a:r>
          </a:p>
          <a:p>
            <a:endParaRPr lang="ca-ES" b="1" dirty="0"/>
          </a:p>
          <a:p>
            <a:r>
              <a:rPr lang="ca-ES" b="1" dirty="0" smtClean="0"/>
              <a:t>Què s’avalua?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 smtClean="0"/>
              <a:t> CV Abreujat + CV: </a:t>
            </a:r>
            <a:r>
              <a:rPr lang="ca-ES" dirty="0" smtClean="0"/>
              <a:t>5 aportacions. </a:t>
            </a:r>
          </a:p>
          <a:p>
            <a:endParaRPr lang="ca-ES" b="1" dirty="0" smtClean="0"/>
          </a:p>
          <a:p>
            <a:r>
              <a:rPr lang="ca-ES" b="1" dirty="0"/>
              <a:t>Tipus  aportacions: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/>
              <a:t>Ordinàries: </a:t>
            </a:r>
            <a:r>
              <a:rPr lang="ca-ES" dirty="0"/>
              <a:t>llibres i capítols; articles científics,  patents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/>
              <a:t>Extraordinàries: </a:t>
            </a:r>
            <a:r>
              <a:rPr lang="ca-ES" dirty="0" smtClean="0"/>
              <a:t>treballs tècnics i artístics, informes, exposicions de prestigi, excavacions rellevants,...</a:t>
            </a:r>
          </a:p>
          <a:p>
            <a:endParaRPr lang="ca-ES" b="1" dirty="0"/>
          </a:p>
          <a:p>
            <a:r>
              <a:rPr lang="ca-ES" b="1" dirty="0" smtClean="0"/>
              <a:t>Quins </a:t>
            </a:r>
            <a:r>
              <a:rPr lang="ca-ES" b="1" dirty="0"/>
              <a:t>criteris? </a:t>
            </a:r>
            <a:endParaRPr lang="ca-ES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ca-ES" dirty="0" smtClean="0"/>
              <a:t>Mateixos </a:t>
            </a:r>
            <a:r>
              <a:rPr lang="ca-ES" dirty="0"/>
              <a:t>criteris AQU i </a:t>
            </a:r>
            <a:r>
              <a:rPr lang="ca-ES" dirty="0" smtClean="0"/>
              <a:t>CNEAI a partir </a:t>
            </a:r>
            <a:r>
              <a:rPr lang="ca-ES" i="1" dirty="0" smtClean="0"/>
              <a:t>d’indicis de qualitat </a:t>
            </a:r>
            <a:r>
              <a:rPr lang="ca-ES" dirty="0" smtClean="0"/>
              <a:t>( FI, citacions,  reconeixement internacional, valor econòmic patent, premis,...)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a-ES" dirty="0" smtClean="0"/>
              <a:t>Prioritat per estudis analítics i comparatius davant descriptius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a-ES" dirty="0" smtClean="0"/>
              <a:t>Aportacions publicades en els anys sotmesos a avaluació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a-ES" dirty="0" smtClean="0"/>
              <a:t>Participació activa en els treballs.  Nombre d’autors.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a-ES" dirty="0" smtClean="0"/>
              <a:t>No es consideren aportacions a revistes en què hom sigui l’editor, traduccions, editorials de la universitat  on hom treballa</a:t>
            </a:r>
          </a:p>
          <a:p>
            <a:pPr lvl="1"/>
            <a:endParaRPr lang="ca-ES" dirty="0" smtClean="0"/>
          </a:p>
          <a:p>
            <a:pPr marL="285750" indent="-285750">
              <a:buFont typeface="Arial" pitchFamily="34" charset="0"/>
              <a:buChar char="•"/>
            </a:pPr>
            <a:endParaRPr lang="ca-ES" dirty="0"/>
          </a:p>
          <a:p>
            <a:pPr marL="285750" indent="-285750">
              <a:buFont typeface="Arial" pitchFamily="34" charset="0"/>
              <a:buChar char="•"/>
            </a:pPr>
            <a:endParaRPr lang="ca-ES" dirty="0" smtClean="0"/>
          </a:p>
          <a:p>
            <a:endParaRPr lang="ca-ES" dirty="0" smtClean="0"/>
          </a:p>
          <a:p>
            <a:endParaRPr lang="ca-ES" dirty="0"/>
          </a:p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27" y="0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24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Avaluació mèrits recerca: sexennis (4)</a:t>
            </a:r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1606809"/>
            <a:ext cx="87129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 Tipus avaluació</a:t>
            </a:r>
          </a:p>
          <a:p>
            <a:endParaRPr lang="ca-E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/>
              <a:t>Única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ca-ES" sz="1600" dirty="0"/>
              <a:t>Consisteix en l’avaluació d’un o més trams que finalitzin com a molt tard el </a:t>
            </a:r>
            <a:r>
              <a:rPr lang="ca-ES" sz="1600" b="1" u="sng" dirty="0"/>
              <a:t>31 de desembre de 2002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ca-ES" sz="1600" dirty="0"/>
              <a:t>Només es pot demanar la primera vegada que se sol·licita l’avaluació de l’activitat i investigadora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ca-ES" sz="1600" dirty="0"/>
              <a:t>Han de ser trams complerts formats per anys sencers consecutius. El nombre d’anys del període a avaluar ha de ser múltiple de sis (6</a:t>
            </a:r>
            <a:r>
              <a:rPr lang="ca-ES" sz="1600" dirty="0" smtClean="0"/>
              <a:t>, 12, 18, ...)</a:t>
            </a:r>
            <a:endParaRPr lang="ca-ES" sz="1600" dirty="0"/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ca-ES" sz="1600" dirty="0"/>
              <a:t>En cas d’avaluació desfavorable, aquests anys no es podran tornar a </a:t>
            </a:r>
            <a:r>
              <a:rPr lang="ca-ES" sz="1600" dirty="0" smtClean="0"/>
              <a:t>presentar.</a:t>
            </a:r>
            <a:endParaRPr lang="ca-ES" b="1" dirty="0" smtClean="0"/>
          </a:p>
          <a:p>
            <a:r>
              <a:rPr lang="ca-ES" sz="1600" dirty="0" smtClean="0"/>
              <a:t> </a:t>
            </a:r>
            <a:endParaRPr lang="ca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 smtClean="0"/>
              <a:t>Normal: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a-ES" sz="1600" dirty="0"/>
              <a:t>No es poden construir trams normals que finalitzin en dates anteriors a 31/12/2003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a-ES" sz="1600" dirty="0"/>
              <a:t>Consisteix en l’avaluació d’un tram investigador que pot ser consecutiu o no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a-ES" sz="1600" dirty="0"/>
              <a:t>En cas de resultat desfavorable, es podrà presentar una nova sol·licitud en anys posteriors en la qual podrà incloure fins a 5 dels 6 anys avaluats negativament, però almenys 1 any ha de ser posterior al darrer any</a:t>
            </a:r>
          </a:p>
          <a:p>
            <a:pPr marL="285750" indent="-285750">
              <a:buFont typeface="Arial" pitchFamily="34" charset="0"/>
              <a:buChar char="•"/>
            </a:pPr>
            <a:endParaRPr lang="ca-ES" dirty="0" smtClean="0"/>
          </a:p>
          <a:p>
            <a:endParaRPr lang="ca-ES" dirty="0"/>
          </a:p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27" y="0"/>
            <a:ext cx="13954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0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25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Els avaluadors: funcions i requisits</a:t>
            </a:r>
            <a:endParaRPr lang="ca-ES" dirty="0"/>
          </a:p>
        </p:txBody>
      </p:sp>
      <p:sp>
        <p:nvSpPr>
          <p:cNvPr id="2" name="1 Rectángulo"/>
          <p:cNvSpPr/>
          <p:nvPr/>
        </p:nvSpPr>
        <p:spPr>
          <a:xfrm>
            <a:off x="107504" y="1556792"/>
            <a:ext cx="5472608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a-ES" b="1" dirty="0" smtClean="0"/>
          </a:p>
          <a:p>
            <a:pPr>
              <a:lnSpc>
                <a:spcPct val="80000"/>
              </a:lnSpc>
            </a:pPr>
            <a:r>
              <a:rPr lang="ca-ES" b="1" dirty="0" smtClean="0"/>
              <a:t>President  comissió</a:t>
            </a:r>
          </a:p>
          <a:p>
            <a:pPr>
              <a:lnSpc>
                <a:spcPct val="80000"/>
              </a:lnSpc>
            </a:pPr>
            <a:r>
              <a:rPr lang="ca-ES" dirty="0" smtClean="0"/>
              <a:t>         Assigna </a:t>
            </a:r>
            <a:r>
              <a:rPr lang="ca-ES" dirty="0"/>
              <a:t>expedients als membres i assessors</a:t>
            </a:r>
          </a:p>
          <a:p>
            <a:pPr lvl="1">
              <a:lnSpc>
                <a:spcPct val="80000"/>
              </a:lnSpc>
            </a:pPr>
            <a:r>
              <a:rPr lang="ca-ES" dirty="0"/>
              <a:t>Proposa nous membres i assessors per la comissió</a:t>
            </a:r>
          </a:p>
          <a:p>
            <a:pPr lvl="1">
              <a:lnSpc>
                <a:spcPct val="80000"/>
              </a:lnSpc>
            </a:pPr>
            <a:r>
              <a:rPr lang="ca-ES" dirty="0"/>
              <a:t>Supervisa el procés d’avaluació</a:t>
            </a:r>
          </a:p>
          <a:p>
            <a:pPr lvl="1">
              <a:lnSpc>
                <a:spcPct val="80000"/>
              </a:lnSpc>
            </a:pPr>
            <a:r>
              <a:rPr lang="ca-ES" dirty="0"/>
              <a:t>Elabora /revisa les pautes internes d’avaluació</a:t>
            </a:r>
          </a:p>
          <a:p>
            <a:pPr lvl="1">
              <a:lnSpc>
                <a:spcPct val="80000"/>
              </a:lnSpc>
            </a:pPr>
            <a:r>
              <a:rPr lang="ca-ES" dirty="0"/>
              <a:t>Valida l’argumentació dels expedients desfavorables</a:t>
            </a:r>
          </a:p>
          <a:p>
            <a:pPr lvl="1">
              <a:lnSpc>
                <a:spcPct val="80000"/>
              </a:lnSpc>
            </a:pPr>
            <a:r>
              <a:rPr lang="ca-ES" dirty="0"/>
              <a:t>Convoca reunions d’avaluació</a:t>
            </a:r>
          </a:p>
          <a:p>
            <a:pPr lvl="1">
              <a:lnSpc>
                <a:spcPct val="80000"/>
              </a:lnSpc>
            </a:pPr>
            <a:r>
              <a:rPr lang="ca-ES" dirty="0"/>
              <a:t>Informes de </a:t>
            </a:r>
            <a:r>
              <a:rPr lang="ca-ES" dirty="0" err="1" smtClean="0"/>
              <a:t>metaavaluació</a:t>
            </a:r>
            <a:endParaRPr lang="ca-ES" dirty="0" smtClean="0"/>
          </a:p>
          <a:p>
            <a:pPr lvl="1">
              <a:lnSpc>
                <a:spcPct val="80000"/>
              </a:lnSpc>
            </a:pPr>
            <a:endParaRPr lang="ca-ES" dirty="0"/>
          </a:p>
          <a:p>
            <a:pPr lvl="1">
              <a:lnSpc>
                <a:spcPct val="80000"/>
              </a:lnSpc>
            </a:pPr>
            <a:endParaRPr lang="ca-ES" dirty="0"/>
          </a:p>
          <a:p>
            <a:pPr marL="342900" lvl="1" indent="-342900">
              <a:lnSpc>
                <a:spcPct val="80000"/>
              </a:lnSpc>
            </a:pPr>
            <a:r>
              <a:rPr lang="ca-ES" b="1" dirty="0"/>
              <a:t>Membres comissió</a:t>
            </a:r>
          </a:p>
          <a:p>
            <a:pPr marL="742950" lvl="2" indent="-342900">
              <a:lnSpc>
                <a:spcPct val="80000"/>
              </a:lnSpc>
            </a:pPr>
            <a:r>
              <a:rPr lang="ca-ES" dirty="0" smtClean="0"/>
              <a:t>Avaluen </a:t>
            </a:r>
            <a:r>
              <a:rPr lang="ca-ES" dirty="0"/>
              <a:t>els expedients</a:t>
            </a:r>
          </a:p>
          <a:p>
            <a:pPr marL="742950" lvl="2" indent="-342900">
              <a:lnSpc>
                <a:spcPct val="80000"/>
              </a:lnSpc>
            </a:pPr>
            <a:r>
              <a:rPr lang="es-ES" dirty="0" err="1"/>
              <a:t>Assisteixen</a:t>
            </a:r>
            <a:r>
              <a:rPr lang="es-ES" dirty="0"/>
              <a:t> a les </a:t>
            </a:r>
            <a:r>
              <a:rPr lang="es-ES" dirty="0" err="1"/>
              <a:t>reunions</a:t>
            </a:r>
            <a:endParaRPr lang="es-ES" dirty="0"/>
          </a:p>
          <a:p>
            <a:pPr marL="742950" lvl="2" indent="-342900">
              <a:lnSpc>
                <a:spcPct val="80000"/>
              </a:lnSpc>
            </a:pPr>
            <a:r>
              <a:rPr lang="es-ES" dirty="0"/>
              <a:t>Argumenten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expedients</a:t>
            </a:r>
            <a:r>
              <a:rPr lang="es-ES" dirty="0"/>
              <a:t> desfavorables</a:t>
            </a:r>
            <a:endParaRPr lang="ca-ES" dirty="0"/>
          </a:p>
          <a:p>
            <a:pPr>
              <a:lnSpc>
                <a:spcPct val="80000"/>
              </a:lnSpc>
            </a:pPr>
            <a:endParaRPr lang="ca-ES" b="1" dirty="0"/>
          </a:p>
          <a:p>
            <a:pPr>
              <a:lnSpc>
                <a:spcPct val="80000"/>
              </a:lnSpc>
            </a:pPr>
            <a:r>
              <a:rPr lang="es-ES" b="1" dirty="0" err="1"/>
              <a:t>Asessors</a:t>
            </a:r>
            <a:r>
              <a:rPr lang="es-ES" b="1" dirty="0"/>
              <a:t> </a:t>
            </a:r>
            <a:r>
              <a:rPr lang="es-ES" b="1" dirty="0" err="1"/>
              <a:t>externs</a:t>
            </a:r>
            <a:endParaRPr lang="ca-ES" b="1" dirty="0"/>
          </a:p>
          <a:p>
            <a:pPr lvl="1">
              <a:lnSpc>
                <a:spcPct val="80000"/>
              </a:lnSpc>
            </a:pPr>
            <a:r>
              <a:rPr lang="ca-ES" dirty="0" smtClean="0"/>
              <a:t>Avaluen </a:t>
            </a:r>
            <a:r>
              <a:rPr lang="ca-ES" dirty="0"/>
              <a:t>els expedients</a:t>
            </a:r>
          </a:p>
          <a:p>
            <a:pPr lvl="1">
              <a:lnSpc>
                <a:spcPct val="80000"/>
              </a:lnSpc>
            </a:pPr>
            <a:r>
              <a:rPr lang="es-ES" dirty="0" err="1"/>
              <a:t>Especialistes</a:t>
            </a:r>
            <a:r>
              <a:rPr lang="es-ES" dirty="0"/>
              <a:t> en </a:t>
            </a:r>
            <a:r>
              <a:rPr lang="es-ES" dirty="0" err="1"/>
              <a:t>àmbits</a:t>
            </a:r>
            <a:r>
              <a:rPr lang="es-ES" dirty="0"/>
              <a:t> </a:t>
            </a:r>
            <a:r>
              <a:rPr lang="es-ES" dirty="0" err="1"/>
              <a:t>concrets</a:t>
            </a:r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929530" y="2060848"/>
            <a:ext cx="2880320" cy="14773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35000"/>
              </a:prstClr>
            </a:innerShdw>
          </a:effectLst>
          <a:scene3d>
            <a:camera prst="orthographicFront"/>
            <a:lightRig rig="threePt" dir="t"/>
          </a:scene3d>
          <a:sp3d extrusionH="165100">
            <a:bevelT w="114300" prst="hardEdge"/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r>
              <a:rPr lang="ca-ES" dirty="0" smtClean="0"/>
              <a:t>Requisits CAR: (Art. 146 LUC)</a:t>
            </a:r>
          </a:p>
          <a:p>
            <a:endParaRPr lang="ca-ES" dirty="0" smtClean="0"/>
          </a:p>
          <a:p>
            <a:r>
              <a:rPr lang="ca-ES" dirty="0" smtClean="0"/>
              <a:t>CU en actiu SUC amb 4 trams o premis</a:t>
            </a:r>
          </a:p>
          <a:p>
            <a:r>
              <a:rPr lang="ca-ES" dirty="0" smtClean="0"/>
              <a:t>Assessors: 3 trams 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092552" y="4149080"/>
            <a:ext cx="305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29530" y="4518412"/>
            <a:ext cx="2880320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r>
              <a:rPr lang="ca-ES" dirty="0" smtClean="0"/>
              <a:t>Requisits CLIC: (Art. 145 LUC)</a:t>
            </a:r>
          </a:p>
          <a:p>
            <a:endParaRPr lang="ca-ES" dirty="0" smtClean="0"/>
          </a:p>
          <a:p>
            <a:r>
              <a:rPr lang="ca-ES" dirty="0" smtClean="0"/>
              <a:t>Reconegut prestigi acadèmic</a:t>
            </a:r>
          </a:p>
          <a:p>
            <a:r>
              <a:rPr lang="ca-ES" dirty="0" smtClean="0"/>
              <a:t>Assessors: 3 trams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165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26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Els avaluadors: Qui els nomena?</a:t>
            </a:r>
            <a:endParaRPr lang="ca-ES" dirty="0"/>
          </a:p>
        </p:txBody>
      </p:sp>
      <p:sp>
        <p:nvSpPr>
          <p:cNvPr id="2" name="1 Rectángulo"/>
          <p:cNvSpPr/>
          <p:nvPr/>
        </p:nvSpPr>
        <p:spPr>
          <a:xfrm>
            <a:off x="107504" y="1556792"/>
            <a:ext cx="5472608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a-ES" b="1" dirty="0" smtClean="0"/>
          </a:p>
          <a:p>
            <a:pPr>
              <a:lnSpc>
                <a:spcPct val="80000"/>
              </a:lnSpc>
            </a:pPr>
            <a:r>
              <a:rPr lang="ca-ES" b="1" dirty="0" smtClean="0"/>
              <a:t> 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092552" y="4149080"/>
            <a:ext cx="305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endParaRPr lang="ca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57945"/>
              </p:ext>
            </p:extLst>
          </p:nvPr>
        </p:nvGraphicFramePr>
        <p:xfrm>
          <a:off x="323528" y="1484784"/>
          <a:ext cx="8496945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Figura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Qui nomena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Consulta prèvia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/>
                        <a:t>President /a  CLIC</a:t>
                      </a:r>
                      <a:r>
                        <a:rPr lang="ca-ES" baseline="0" dirty="0" smtClean="0"/>
                        <a:t> /CAR</a:t>
                      </a:r>
                      <a:endParaRPr lang="ca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Titular  Departament Universitats (Art. 145 LUC)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Presidents comissions específiques CLIC/CAR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/>
                        <a:t> President CLIC/CAR</a:t>
                      </a:r>
                    </a:p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Membres CLIC (7)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-2 persones Conseller</a:t>
                      </a:r>
                    </a:p>
                    <a:p>
                      <a:r>
                        <a:rPr lang="ca-ES" dirty="0" smtClean="0"/>
                        <a:t>-5 persones Consell Direcció AQU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r>
                        <a:rPr lang="ca-ES" dirty="0" smtClean="0"/>
                        <a:t>A proposta president CLIC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Membres</a:t>
                      </a:r>
                      <a:r>
                        <a:rPr lang="ca-ES" baseline="0" dirty="0" smtClean="0"/>
                        <a:t> CAR (20)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a-ES" dirty="0" smtClean="0"/>
                        <a:t>4 persones Conseller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a-ES" dirty="0" smtClean="0"/>
                        <a:t>16 persones Consell Direcció AQU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r>
                        <a:rPr lang="ca-ES" dirty="0" smtClean="0"/>
                        <a:t>A proposta president CAR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Assessors/es</a:t>
                      </a:r>
                      <a:r>
                        <a:rPr lang="ca-ES" baseline="0" dirty="0" smtClean="0"/>
                        <a:t> externs (avaluadors) CAR/CLIC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President/a CLIC/CAR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Escoltats  membres de les comissions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0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27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barem: agregat</a:t>
            </a:r>
            <a:endParaRPr lang="ca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57564"/>
            <a:ext cx="7921625" cy="401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8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7921625" cy="4525963"/>
          </a:xfrm>
        </p:spPr>
        <p:txBody>
          <a:bodyPr/>
          <a:lstStyle/>
          <a:p>
            <a:r>
              <a:rPr lang="ca-ES" sz="2000" dirty="0"/>
              <a:t>Acompanyades d’indicadors relacionats amb la qualitat informativa de la revista o editorial com a mitjà de </a:t>
            </a:r>
            <a:r>
              <a:rPr lang="ca-ES" sz="2000" b="1" dirty="0"/>
              <a:t>comunicació científica, no de divulgació</a:t>
            </a:r>
            <a:r>
              <a:rPr lang="ca-ES" sz="2000" dirty="0"/>
              <a:t>.</a:t>
            </a:r>
          </a:p>
          <a:p>
            <a:endParaRPr lang="ca-ES" sz="2000" dirty="0"/>
          </a:p>
          <a:p>
            <a:r>
              <a:rPr lang="ca-ES" sz="2000" dirty="0"/>
              <a:t>Acompanyades d’indicadors relacionats amb la </a:t>
            </a:r>
            <a:r>
              <a:rPr lang="ca-ES" sz="2000" b="1" dirty="0"/>
              <a:t>qualitat del procés editorial.</a:t>
            </a:r>
          </a:p>
          <a:p>
            <a:endParaRPr lang="ca-ES" sz="2000" dirty="0"/>
          </a:p>
          <a:p>
            <a:r>
              <a:rPr lang="ca-ES" sz="2000" dirty="0"/>
              <a:t>Amb indicadors sobre la </a:t>
            </a:r>
            <a:r>
              <a:rPr lang="ca-ES" sz="2000" b="1" dirty="0"/>
              <a:t>qualitat científica </a:t>
            </a:r>
            <a:r>
              <a:rPr lang="ca-ES" sz="2000" dirty="0"/>
              <a:t>(</a:t>
            </a:r>
            <a:r>
              <a:rPr lang="ca-ES" sz="2000" dirty="0" err="1"/>
              <a:t>p.e</a:t>
            </a:r>
            <a:r>
              <a:rPr lang="ca-ES" sz="2000" dirty="0"/>
              <a:t>. </a:t>
            </a:r>
            <a:r>
              <a:rPr lang="ca-ES" sz="2000" dirty="0" smtClean="0"/>
              <a:t>originalitat</a:t>
            </a:r>
            <a:r>
              <a:rPr lang="ca-ES" sz="2000" dirty="0"/>
              <a:t>, innovació de coneixement).</a:t>
            </a:r>
          </a:p>
          <a:p>
            <a:endParaRPr lang="ca-ES" sz="2000" dirty="0"/>
          </a:p>
          <a:p>
            <a:r>
              <a:rPr lang="ca-ES" sz="2000" dirty="0"/>
              <a:t>Amb indicadors relacionats amb la </a:t>
            </a:r>
            <a:r>
              <a:rPr lang="ca-ES" sz="2000" b="1" dirty="0"/>
              <a:t>qualitat de la difusió </a:t>
            </a:r>
            <a:r>
              <a:rPr lang="ca-ES" sz="2000" dirty="0"/>
              <a:t>i visibilitat revista (</a:t>
            </a:r>
            <a:r>
              <a:rPr lang="ca-ES" sz="2000" dirty="0" err="1"/>
              <a:t>p.e</a:t>
            </a:r>
            <a:r>
              <a:rPr lang="ca-ES" sz="2000" dirty="0"/>
              <a:t>. si apareix en índexs internacionals i nacionals).</a:t>
            </a:r>
          </a:p>
          <a:p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28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Indicis de qualitat: publicacions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356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29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Publicacions i llistats</a:t>
            </a:r>
            <a:endParaRPr lang="ca-E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611188" y="1412776"/>
            <a:ext cx="7921625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endParaRPr lang="ca-ES" sz="2400" kern="0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ca-ES" sz="2400" kern="0" dirty="0">
                <a:solidFill>
                  <a:srgbClr val="005773"/>
                </a:solidFill>
                <a:latin typeface="Helvetica" pitchFamily="34" charset="0"/>
              </a:rPr>
              <a:t>AQU no té un llistat propi</a:t>
            </a: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!</a:t>
            </a:r>
          </a:p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5773"/>
              </a:buClr>
              <a:buNone/>
              <a:defRPr/>
            </a:pPr>
            <a:endParaRPr lang="ca-ES" sz="2400" kern="0" dirty="0">
              <a:solidFill>
                <a:srgbClr val="005773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Prioritat  </a:t>
            </a:r>
            <a:r>
              <a:rPr lang="ca-ES" sz="2400" kern="0" dirty="0">
                <a:solidFill>
                  <a:srgbClr val="005773"/>
                </a:solidFill>
                <a:latin typeface="Helvetica" pitchFamily="34" charset="0"/>
              </a:rPr>
              <a:t>pels llistats  de referència internacionals: ISI </a:t>
            </a: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(SCI</a:t>
            </a:r>
            <a:r>
              <a:rPr lang="ca-ES" sz="2400" kern="0" dirty="0">
                <a:solidFill>
                  <a:srgbClr val="005773"/>
                </a:solidFill>
                <a:latin typeface="Helvetica" pitchFamily="34" charset="0"/>
              </a:rPr>
              <a:t>, SCCI), </a:t>
            </a: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ERIH, </a:t>
            </a:r>
            <a:r>
              <a:rPr lang="ca-ES" sz="2400" kern="0" dirty="0" err="1" smtClean="0">
                <a:solidFill>
                  <a:srgbClr val="005773"/>
                </a:solidFill>
                <a:latin typeface="Helvetica" pitchFamily="34" charset="0"/>
              </a:rPr>
              <a:t>Avery</a:t>
            </a: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 </a:t>
            </a:r>
            <a:endParaRPr lang="ca-ES" sz="2400" kern="0" dirty="0">
              <a:solidFill>
                <a:srgbClr val="005773"/>
              </a:solidFill>
              <a:latin typeface="Helvetic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lang="ca-ES" sz="2400" kern="0" dirty="0">
              <a:solidFill>
                <a:srgbClr val="005773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a-ES" sz="2400" kern="0" dirty="0">
                <a:solidFill>
                  <a:srgbClr val="005773"/>
                </a:solidFill>
                <a:latin typeface="Helvetica" pitchFamily="34" charset="0"/>
              </a:rPr>
              <a:t>Altres llistats nacionals: CARHUS +; In-RECS</a:t>
            </a: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lang="ca-ES" sz="2400" kern="0" dirty="0">
              <a:solidFill>
                <a:srgbClr val="005773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endParaRPr lang="ca-ES" sz="2400" kern="0" dirty="0">
              <a:solidFill>
                <a:srgbClr val="005773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Assessorament Serveis Bibliotecaris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lang="ca-ES" sz="2400" kern="0" dirty="0">
              <a:solidFill>
                <a:srgbClr val="005773"/>
              </a:solidFill>
              <a:latin typeface="Helvetic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kumimoji="0" lang="ca-ES" sz="24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2016224" cy="18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0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3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ca-ES" sz="2400" dirty="0" smtClean="0"/>
              <a:t>AQU Catalunya: objectius, funcions  i estructura</a:t>
            </a:r>
            <a:r>
              <a:rPr lang="pt-BR" dirty="0"/>
              <a:t/>
            </a:r>
            <a:br>
              <a:rPr lang="pt-BR" dirty="0"/>
            </a:br>
            <a:endParaRPr lang="ca-E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600200"/>
            <a:ext cx="7921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cs typeface="Arial" charset="0"/>
              </a:rPr>
              <a:t>Objectiu: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a-ES" sz="2000" b="1" i="0" u="none" strike="noStrike" kern="0" cap="none" spc="0" normalizeH="0" baseline="0" noProof="0" dirty="0" smtClean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a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D73"/>
                </a:solidFill>
                <a:effectLst/>
                <a:uLnTx/>
                <a:uFillTx/>
              </a:rPr>
              <a:t>L’avaluació, l’acreditació i la certificació de la qualitat en l’àmbit de les universitats i centres d’ensenyament superior de Catalunya (LUC, 2003)</a:t>
            </a:r>
            <a:endParaRPr kumimoji="0" lang="ca-E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a-ES" sz="2000" b="1" i="0" u="none" strike="noStrike" kern="0" cap="none" spc="0" normalizeH="0" baseline="0" noProof="0" dirty="0" smtClean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cs typeface="Arial" charset="0"/>
              </a:rPr>
              <a:t>Funcions:</a:t>
            </a:r>
            <a:endParaRPr kumimoji="0" lang="ca-E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D73"/>
                </a:solidFill>
                <a:effectLst/>
                <a:uLnTx/>
                <a:uFillTx/>
              </a:rPr>
              <a:t>L’avaluació, acreditació i certificació de:  </a:t>
            </a:r>
          </a:p>
          <a:p>
            <a:pPr marL="850900" marR="0" lvl="1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D73"/>
                </a:solidFill>
                <a:effectLst/>
                <a:uLnTx/>
                <a:uFillTx/>
              </a:rPr>
              <a:t>Titulacions</a:t>
            </a:r>
          </a:p>
          <a:p>
            <a:pPr marL="850900" marR="0" lvl="1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D73"/>
                </a:solidFill>
                <a:effectLst/>
                <a:uLnTx/>
                <a:uFillTx/>
              </a:rPr>
              <a:t>Centres docents</a:t>
            </a:r>
          </a:p>
          <a:p>
            <a:pPr marL="850900" marR="0" lvl="1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D73"/>
                </a:solidFill>
                <a:effectLst/>
                <a:uLnTx/>
                <a:uFillTx/>
              </a:rPr>
              <a:t>Sistemes i procediments d’avaluació de la qualitat de les universitats</a:t>
            </a:r>
          </a:p>
          <a:p>
            <a:pPr marL="850900" marR="0" lvl="1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D73"/>
                </a:solidFill>
                <a:effectLst/>
                <a:uLnTx/>
                <a:uFillTx/>
              </a:rPr>
              <a:t>Activitats, programes, serveis i gestió de les universitats i dels centres d’ensenyament superior </a:t>
            </a:r>
          </a:p>
          <a:p>
            <a:pPr marL="850900" marR="0" lvl="1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D73"/>
                </a:solidFill>
                <a:effectLst/>
                <a:uLnTx/>
                <a:uFillTx/>
              </a:rPr>
              <a:t>Professorat: avaluació mèrits (recerca, docència, gestió); acreditacions recerca i de </a:t>
            </a:r>
            <a:r>
              <a:rPr kumimoji="0" lang="ca-ES" sz="1800" b="0" i="0" u="none" strike="noStrike" kern="0" cap="none" spc="0" normalizeH="0" baseline="0" noProof="0" smtClean="0">
                <a:ln>
                  <a:noFill/>
                </a:ln>
                <a:solidFill>
                  <a:srgbClr val="004D73"/>
                </a:solidFill>
                <a:effectLst/>
                <a:uLnTx/>
                <a:uFillTx/>
              </a:rPr>
              <a:t>recerca avançada</a:t>
            </a:r>
            <a:endParaRPr kumimoji="0" lang="ca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a-E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99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30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Revistes</a:t>
            </a:r>
            <a:endParaRPr lang="ca-E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611188" y="1412776"/>
            <a:ext cx="7921625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endParaRPr lang="ca-ES" sz="2400" kern="0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Identificació </a:t>
            </a:r>
            <a:r>
              <a:rPr lang="ca-ES" sz="2400" kern="0" dirty="0">
                <a:solidFill>
                  <a:srgbClr val="005773"/>
                </a:solidFill>
                <a:latin typeface="Helvetica" pitchFamily="34" charset="0"/>
              </a:rPr>
              <a:t>dels membres dels comitès  editorials i </a:t>
            </a: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científics.</a:t>
            </a: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5773"/>
              </a:buClr>
              <a:defRPr/>
            </a:pPr>
            <a:endParaRPr lang="ca-ES" sz="2400" kern="0" dirty="0">
              <a:solidFill>
                <a:srgbClr val="005773"/>
              </a:solidFill>
              <a:latin typeface="Helvetica" pitchFamily="34" charset="0"/>
            </a:endParaRP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Instruccions </a:t>
            </a:r>
            <a:r>
              <a:rPr lang="ca-ES" sz="2400" kern="0" dirty="0">
                <a:solidFill>
                  <a:srgbClr val="005773"/>
                </a:solidFill>
                <a:latin typeface="Helvetica" pitchFamily="34" charset="0"/>
              </a:rPr>
              <a:t>detallades als </a:t>
            </a: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autors.</a:t>
            </a: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5773"/>
              </a:buClr>
              <a:defRPr/>
            </a:pPr>
            <a:endParaRPr lang="ca-ES" sz="2400" kern="0" dirty="0">
              <a:solidFill>
                <a:srgbClr val="005773"/>
              </a:solidFill>
              <a:latin typeface="Helvetica" pitchFamily="34" charset="0"/>
            </a:endParaRP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Informació </a:t>
            </a:r>
            <a:r>
              <a:rPr lang="ca-ES" sz="2400" kern="0" dirty="0">
                <a:solidFill>
                  <a:srgbClr val="005773"/>
                </a:solidFill>
                <a:latin typeface="Helvetica" pitchFamily="34" charset="0"/>
              </a:rPr>
              <a:t>sobre el procés d’avaluació i selecció de manuscrits emprats </a:t>
            </a: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per la </a:t>
            </a:r>
            <a:r>
              <a:rPr lang="ca-ES" sz="2400" kern="0" dirty="0">
                <a:solidFill>
                  <a:srgbClr val="005773"/>
                </a:solidFill>
                <a:latin typeface="Helvetica" pitchFamily="34" charset="0"/>
              </a:rPr>
              <a:t>revista, editorial, comitè de selecció, incloent-hi, per exemple, els criteris, procediment i pla de </a:t>
            </a: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revisió.  </a:t>
            </a:r>
          </a:p>
          <a:p>
            <a:pPr marL="0" lvl="0" indent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5773"/>
              </a:buClr>
              <a:buNone/>
              <a:defRPr/>
            </a:pPr>
            <a:endParaRPr lang="ca-ES" sz="2400" kern="0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5773"/>
              </a:buClr>
              <a:defRPr/>
            </a:pP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Traducció </a:t>
            </a:r>
            <a:r>
              <a:rPr lang="ca-ES" sz="2400" kern="0" dirty="0">
                <a:solidFill>
                  <a:srgbClr val="005773"/>
                </a:solidFill>
                <a:latin typeface="Helvetica" pitchFamily="34" charset="0"/>
              </a:rPr>
              <a:t>del sumari, títols dels articles, paraules clau i resums en </a:t>
            </a:r>
            <a:r>
              <a:rPr lang="ca-ES" sz="2400" kern="0" dirty="0" smtClean="0">
                <a:solidFill>
                  <a:srgbClr val="005773"/>
                </a:solidFill>
                <a:latin typeface="Helvetica" pitchFamily="34" charset="0"/>
              </a:rPr>
              <a:t>anglès</a:t>
            </a:r>
            <a:r>
              <a:rPr lang="ca-ES" sz="2400" kern="0" dirty="0">
                <a:solidFill>
                  <a:srgbClr val="005773"/>
                </a:solidFill>
                <a:latin typeface="Helvetic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lang="ca-ES" sz="2400" kern="0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lang="ca-ES" sz="2400" kern="0" dirty="0">
              <a:solidFill>
                <a:srgbClr val="005773"/>
              </a:solidFill>
              <a:latin typeface="Helvetic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kumimoji="0" lang="ca-ES" sz="24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781128"/>
          </a:xfrm>
        </p:spPr>
        <p:txBody>
          <a:bodyPr/>
          <a:lstStyle/>
          <a:p>
            <a:r>
              <a:rPr lang="ca-ES" sz="2400" b="1" dirty="0" smtClean="0"/>
              <a:t>Periodicitat</a:t>
            </a:r>
            <a:r>
              <a:rPr lang="ca-ES" sz="2400" dirty="0" smtClean="0"/>
              <a:t> </a:t>
            </a:r>
            <a:r>
              <a:rPr lang="ca-ES" sz="2400" dirty="0"/>
              <a:t>de les revistes i regularitat i homogeneïtat de la línia editorial en el cas d’editorials de llibres</a:t>
            </a:r>
            <a:r>
              <a:rPr lang="ca-ES" sz="2400" dirty="0" smtClean="0"/>
              <a:t>.</a:t>
            </a:r>
            <a:endParaRPr lang="ca-ES" sz="2400" dirty="0"/>
          </a:p>
          <a:p>
            <a:r>
              <a:rPr lang="ca-ES" sz="2400" dirty="0" smtClean="0"/>
              <a:t>Avaluacions </a:t>
            </a:r>
            <a:r>
              <a:rPr lang="ca-ES" sz="2400" dirty="0"/>
              <a:t>prèvies d’allò publicat per </a:t>
            </a:r>
            <a:r>
              <a:rPr lang="ca-ES" sz="2400" b="1" dirty="0"/>
              <a:t>experts</a:t>
            </a:r>
            <a:r>
              <a:rPr lang="ca-ES" sz="2400" dirty="0"/>
              <a:t> que no formin part de l’equip editorial.</a:t>
            </a:r>
          </a:p>
          <a:p>
            <a:r>
              <a:rPr lang="ca-ES" sz="2400" b="1" dirty="0" smtClean="0"/>
              <a:t>Anonimat</a:t>
            </a:r>
            <a:r>
              <a:rPr lang="ca-ES" sz="2400" dirty="0" smtClean="0"/>
              <a:t> </a:t>
            </a:r>
            <a:r>
              <a:rPr lang="ca-ES" sz="2400" dirty="0"/>
              <a:t>en la revisió dels manuscrits.</a:t>
            </a:r>
          </a:p>
          <a:p>
            <a:r>
              <a:rPr lang="ca-ES" sz="2400" b="1" dirty="0" smtClean="0"/>
              <a:t>Comunicació </a:t>
            </a:r>
            <a:r>
              <a:rPr lang="ca-ES" sz="2400" b="1" dirty="0"/>
              <a:t>motivada </a:t>
            </a:r>
            <a:r>
              <a:rPr lang="ca-ES" sz="2400" dirty="0"/>
              <a:t>de la decisió </a:t>
            </a:r>
            <a:r>
              <a:rPr lang="ca-ES" sz="2400" dirty="0" smtClean="0"/>
              <a:t>editorial (acceptació/rebuig)</a:t>
            </a:r>
            <a:endParaRPr lang="ca-ES" sz="2400" dirty="0"/>
          </a:p>
          <a:p>
            <a:r>
              <a:rPr lang="ca-ES" sz="2400" dirty="0" smtClean="0"/>
              <a:t>Consell </a:t>
            </a:r>
            <a:r>
              <a:rPr lang="ca-ES" sz="2400" dirty="0"/>
              <a:t>de </a:t>
            </a:r>
            <a:r>
              <a:rPr lang="ca-ES" sz="2400" dirty="0" smtClean="0"/>
              <a:t>redacció</a:t>
            </a:r>
            <a:endParaRPr lang="ca-ES" dirty="0"/>
          </a:p>
          <a:p>
            <a:r>
              <a:rPr lang="ca-ES" sz="2400" dirty="0" smtClean="0"/>
              <a:t>Consell </a:t>
            </a:r>
            <a:r>
              <a:rPr lang="ca-ES" sz="2400" dirty="0"/>
              <a:t>assessor, format per professionals i investigadors de reconeguda solvència</a:t>
            </a:r>
            <a:r>
              <a:rPr lang="ca-ES" sz="2400" dirty="0" smtClean="0"/>
              <a:t>, sense </a:t>
            </a:r>
            <a:r>
              <a:rPr lang="ca-ES" sz="2400" dirty="0"/>
              <a:t>vinculació institucional amb la revista o editorial</a:t>
            </a:r>
          </a:p>
          <a:p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31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/>
              <a:t>Qualitat del procés editorial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16819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7921625" cy="4525963"/>
          </a:xfrm>
        </p:spPr>
        <p:txBody>
          <a:bodyPr/>
          <a:lstStyle/>
          <a:p>
            <a:r>
              <a:rPr lang="ca-ES" sz="2400" b="1" dirty="0"/>
              <a:t>Projectes</a:t>
            </a:r>
            <a:r>
              <a:rPr lang="ca-ES" sz="2400" dirty="0"/>
              <a:t>:  prioritàriament competitius, lideratge</a:t>
            </a:r>
          </a:p>
          <a:p>
            <a:endParaRPr lang="ca-ES" sz="2400" dirty="0"/>
          </a:p>
          <a:p>
            <a:r>
              <a:rPr lang="ca-ES" sz="2400" b="1" dirty="0"/>
              <a:t>Congressos</a:t>
            </a:r>
            <a:r>
              <a:rPr lang="ca-ES" sz="2400" dirty="0"/>
              <a:t>:  abast i rellevància internacional. Selecció externa i independent, freqüència aportacions.</a:t>
            </a:r>
          </a:p>
          <a:p>
            <a:endParaRPr lang="ca-ES" sz="2400" dirty="0"/>
          </a:p>
          <a:p>
            <a:r>
              <a:rPr lang="ca-ES" sz="2400" b="1" dirty="0"/>
              <a:t>Estades recerca</a:t>
            </a:r>
            <a:r>
              <a:rPr lang="ca-ES" sz="2400" dirty="0"/>
              <a:t>: mitjana i llarga </a:t>
            </a:r>
            <a:r>
              <a:rPr lang="ca-ES" sz="2400" dirty="0" smtClean="0"/>
              <a:t>durada en centres de prestigi</a:t>
            </a:r>
            <a:endParaRPr lang="ca-ES" sz="2400" dirty="0"/>
          </a:p>
          <a:p>
            <a:endParaRPr lang="ca-ES" sz="2400" dirty="0"/>
          </a:p>
          <a:p>
            <a:r>
              <a:rPr lang="ca-ES" sz="2400" b="1" dirty="0"/>
              <a:t>Activitat formativa</a:t>
            </a:r>
            <a:r>
              <a:rPr lang="ca-ES" sz="2400" dirty="0"/>
              <a:t>: capacitat per formar grups, tesis</a:t>
            </a:r>
          </a:p>
          <a:p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32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Altres indicis de qualitat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056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33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Resultats: </a:t>
            </a:r>
            <a:r>
              <a:rPr lang="ca-ES" sz="2400" dirty="0" smtClean="0"/>
              <a:t>2003-2013</a:t>
            </a:r>
            <a:endParaRPr lang="ca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54965"/>
            <a:ext cx="7056784" cy="5001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4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34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/>
              <a:t>Resultats: eficiència /Lector (2003-2013)</a:t>
            </a:r>
            <a:endParaRPr lang="ca-E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773924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312390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0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4797152"/>
            <a:ext cx="7921625" cy="1396752"/>
          </a:xfrm>
        </p:spPr>
        <p:txBody>
          <a:bodyPr/>
          <a:lstStyle/>
          <a:p>
            <a:r>
              <a:rPr lang="ca-ES" sz="1800" dirty="0"/>
              <a:t>El Pla </a:t>
            </a:r>
            <a:r>
              <a:rPr lang="ca-ES" sz="1800" b="1" dirty="0" smtClean="0"/>
              <a:t>Serra Hunter</a:t>
            </a:r>
            <a:r>
              <a:rPr lang="ca-ES" sz="1800" dirty="0"/>
              <a:t>: Es va iniciar l’agost de 2003 i preveu la contractació de 1.200  professors permanents (800 agregats i 400 catedràtics) durant els dotze anys següents (2003-2015) a raó d’uns 100 (33 catedràtics i 66 agregats) per any. La Generalitat cofinança aquests contractes al 50% amb les </a:t>
            </a:r>
            <a:r>
              <a:rPr lang="ca-ES" sz="1800" dirty="0" smtClean="0"/>
              <a:t>universitats.</a:t>
            </a:r>
          </a:p>
          <a:p>
            <a:r>
              <a:rPr lang="ca-ES" sz="1800" dirty="0" smtClean="0"/>
              <a:t>2012: El Govern vol donar  nou impuls al programa</a:t>
            </a:r>
            <a:endParaRPr lang="ca-E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35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/>
              <a:t>Resultats: contractació </a:t>
            </a:r>
            <a:r>
              <a:rPr lang="ca-ES" sz="1800" dirty="0" smtClean="0"/>
              <a:t>(dades curs 2011-2012)</a:t>
            </a:r>
            <a:endParaRPr lang="ca-ES" sz="1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62988"/>
              </p:ext>
            </p:extLst>
          </p:nvPr>
        </p:nvGraphicFramePr>
        <p:xfrm>
          <a:off x="395536" y="1340768"/>
          <a:ext cx="712879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Lector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Agregat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Catedràtic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Total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UB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293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468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UAB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146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161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315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UPC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107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190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308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UPF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45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120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UdG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72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59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131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UdL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26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75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104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URV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58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79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143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b="1" dirty="0" smtClean="0"/>
                        <a:t>TOTAL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628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921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40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1589</a:t>
                      </a:r>
                      <a:endParaRPr lang="ca-E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740352" y="2924944"/>
            <a:ext cx="1224136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Fun:90%</a:t>
            </a:r>
          </a:p>
          <a:p>
            <a:r>
              <a:rPr lang="ca-ES" dirty="0" smtClean="0"/>
              <a:t>Con:10%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584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a-ES" dirty="0"/>
          </a:p>
          <a:p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36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576064"/>
          </a:xfrm>
        </p:spPr>
        <p:txBody>
          <a:bodyPr/>
          <a:lstStyle/>
          <a:p>
            <a:r>
              <a:rPr lang="ca-ES" sz="2400" dirty="0"/>
              <a:t>Resultats: Procedència dels professors </a:t>
            </a:r>
            <a:r>
              <a:rPr lang="ca-ES" sz="2400" dirty="0" smtClean="0"/>
              <a:t>contractats </a:t>
            </a:r>
            <a:r>
              <a:rPr lang="ca-ES" sz="1800" dirty="0" smtClean="0"/>
              <a:t>(Curs 10-11)</a:t>
            </a:r>
            <a:endParaRPr lang="ca-ES" sz="18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831487"/>
              </p:ext>
            </p:extLst>
          </p:nvPr>
        </p:nvGraphicFramePr>
        <p:xfrm>
          <a:off x="539552" y="1628800"/>
          <a:ext cx="7632848" cy="397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584176"/>
                <a:gridCol w="2232248"/>
                <a:gridCol w="2016224"/>
              </a:tblGrid>
              <a:tr h="378841">
                <a:tc>
                  <a:txBody>
                    <a:bodyPr/>
                    <a:lstStyle/>
                    <a:p>
                      <a:r>
                        <a:rPr lang="ca-ES" dirty="0" smtClean="0"/>
                        <a:t>Categoria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% procedent mateixa universitat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% procedent altres universitats públiques catalanes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% procedent altres universitats</a:t>
                      </a:r>
                      <a:endParaRPr lang="ca-ES" dirty="0"/>
                    </a:p>
                  </a:txBody>
                  <a:tcPr/>
                </a:tc>
              </a:tr>
              <a:tr h="378841">
                <a:tc>
                  <a:txBody>
                    <a:bodyPr/>
                    <a:lstStyle/>
                    <a:p>
                      <a:r>
                        <a:rPr lang="ca-ES" dirty="0" smtClean="0"/>
                        <a:t>Catedràtic contractat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42,86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38,10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19,05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8841">
                <a:tc>
                  <a:txBody>
                    <a:bodyPr/>
                    <a:lstStyle/>
                    <a:p>
                      <a:r>
                        <a:rPr lang="ca-ES" dirty="0" smtClean="0"/>
                        <a:t> Agregat</a:t>
                      </a:r>
                    </a:p>
                    <a:p>
                      <a:endParaRPr lang="ca-E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70,70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18,66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10,64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8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/>
                        <a:t>  Lector</a:t>
                      </a:r>
                    </a:p>
                    <a:p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68,35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21,26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10,39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8841">
                <a:tc>
                  <a:txBody>
                    <a:bodyPr/>
                    <a:lstStyle/>
                    <a:p>
                      <a:r>
                        <a:rPr lang="ca-ES" dirty="0" smtClean="0"/>
                        <a:t>Catedràtic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58,95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29,94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11,11</a:t>
                      </a:r>
                      <a:endParaRPr lang="ca-ES" dirty="0"/>
                    </a:p>
                  </a:txBody>
                  <a:tcPr/>
                </a:tc>
              </a:tr>
              <a:tr h="378841">
                <a:tc>
                  <a:txBody>
                    <a:bodyPr/>
                    <a:lstStyle/>
                    <a:p>
                      <a:r>
                        <a:rPr lang="ca-ES" dirty="0" smtClean="0"/>
                        <a:t>Titular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75,08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19,55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5,37</a:t>
                      </a:r>
                      <a:endParaRPr lang="ca-ES" dirty="0"/>
                    </a:p>
                  </a:txBody>
                  <a:tcPr/>
                </a:tc>
              </a:tr>
              <a:tr h="378841">
                <a:tc>
                  <a:txBody>
                    <a:bodyPr/>
                    <a:lstStyle/>
                    <a:p>
                      <a:r>
                        <a:rPr lang="ca-ES" b="1" dirty="0" smtClean="0"/>
                        <a:t>TOTAL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/>
                        <a:t>70,48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/>
                        <a:t>21,84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 smtClean="0"/>
                        <a:t>7,68</a:t>
                      </a:r>
                      <a:endParaRPr lang="ca-E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9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a-ES" dirty="0"/>
          </a:p>
          <a:p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37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576064"/>
          </a:xfrm>
        </p:spPr>
        <p:txBody>
          <a:bodyPr/>
          <a:lstStyle/>
          <a:p>
            <a:r>
              <a:rPr lang="ca-ES" sz="2400" dirty="0"/>
              <a:t>Resultats: </a:t>
            </a:r>
            <a:r>
              <a:rPr lang="ca-ES" sz="2400" dirty="0" smtClean="0"/>
              <a:t>Progressió professorat lector </a:t>
            </a:r>
            <a:r>
              <a:rPr lang="ca-ES" sz="1400" dirty="0" smtClean="0"/>
              <a:t>(gener 2013)</a:t>
            </a:r>
            <a:endParaRPr lang="ca-ES" sz="1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82821"/>
              </p:ext>
            </p:extLst>
          </p:nvPr>
        </p:nvGraphicFramePr>
        <p:xfrm>
          <a:off x="539552" y="1700808"/>
          <a:ext cx="7992888" cy="156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232248"/>
                <a:gridCol w="1008112"/>
              </a:tblGrid>
              <a:tr h="842392">
                <a:tc>
                  <a:txBody>
                    <a:bodyPr/>
                    <a:lstStyle/>
                    <a:p>
                      <a:r>
                        <a:rPr lang="ca-ES" dirty="0" smtClean="0"/>
                        <a:t>Lectors </a:t>
                      </a:r>
                    </a:p>
                    <a:p>
                      <a:r>
                        <a:rPr lang="es-ES" dirty="0" err="1" smtClean="0"/>
                        <a:t>Contractats</a:t>
                      </a:r>
                      <a:r>
                        <a:rPr lang="es-ES" dirty="0" smtClean="0"/>
                        <a:t> a les </a:t>
                      </a:r>
                      <a:r>
                        <a:rPr lang="es-ES" dirty="0" err="1" smtClean="0"/>
                        <a:t>universitats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públiques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Lectors</a:t>
                      </a:r>
                      <a:r>
                        <a:rPr lang="fr-FR" dirty="0" smtClean="0"/>
                        <a:t> </a:t>
                      </a:r>
                    </a:p>
                    <a:p>
                      <a:r>
                        <a:rPr lang="fr-FR" dirty="0" err="1" smtClean="0"/>
                        <a:t>Contractats</a:t>
                      </a:r>
                      <a:r>
                        <a:rPr lang="fr-FR" dirty="0" smtClean="0"/>
                        <a:t>  que han </a:t>
                      </a:r>
                      <a:r>
                        <a:rPr lang="fr-FR" dirty="0" err="1" smtClean="0"/>
                        <a:t>demanat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acreditació</a:t>
                      </a:r>
                      <a:r>
                        <a:rPr lang="fr-FR" dirty="0" smtClean="0"/>
                        <a:t> a AQU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</a:t>
                      </a:r>
                      <a:r>
                        <a:rPr lang="es-ES" dirty="0" err="1" smtClean="0"/>
                        <a:t>Lectors</a:t>
                      </a:r>
                      <a:r>
                        <a:rPr lang="es-ES" dirty="0" smtClean="0"/>
                        <a:t> </a:t>
                      </a:r>
                    </a:p>
                    <a:p>
                      <a:r>
                        <a:rPr lang="es-ES" dirty="0" err="1" smtClean="0"/>
                        <a:t>Contractats</a:t>
                      </a:r>
                      <a:r>
                        <a:rPr lang="es-ES" dirty="0" smtClean="0"/>
                        <a:t>   </a:t>
                      </a:r>
                      <a:r>
                        <a:rPr lang="es-ES" dirty="0" err="1" smtClean="0"/>
                        <a:t>amb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err="1" smtClean="0"/>
                        <a:t>acreditació</a:t>
                      </a:r>
                      <a:r>
                        <a:rPr lang="es-ES" dirty="0" smtClean="0"/>
                        <a:t> favorable a AQU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%</a:t>
                      </a:r>
                      <a:endParaRPr lang="ca-ES" dirty="0"/>
                    </a:p>
                  </a:txBody>
                  <a:tcPr/>
                </a:tc>
              </a:tr>
              <a:tr h="378841">
                <a:tc>
                  <a:txBody>
                    <a:bodyPr/>
                    <a:lstStyle/>
                    <a:p>
                      <a:r>
                        <a:rPr lang="ca-ES" dirty="0" smtClean="0"/>
                        <a:t> 1350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977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632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46,8%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83155"/>
              </p:ext>
            </p:extLst>
          </p:nvPr>
        </p:nvGraphicFramePr>
        <p:xfrm>
          <a:off x="539552" y="4293096"/>
          <a:ext cx="7992888" cy="156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448272"/>
                <a:gridCol w="2160240"/>
                <a:gridCol w="1008112"/>
              </a:tblGrid>
              <a:tr h="842392">
                <a:tc>
                  <a:txBody>
                    <a:bodyPr/>
                    <a:lstStyle/>
                    <a:p>
                      <a:r>
                        <a:rPr lang="ca-ES" dirty="0" smtClean="0"/>
                        <a:t>Lectors  de 4t any</a:t>
                      </a:r>
                    </a:p>
                    <a:p>
                      <a:r>
                        <a:rPr lang="es-ES" dirty="0" err="1" smtClean="0"/>
                        <a:t>Contractats</a:t>
                      </a:r>
                      <a:r>
                        <a:rPr lang="es-ES" dirty="0" smtClean="0"/>
                        <a:t> a les </a:t>
                      </a:r>
                      <a:r>
                        <a:rPr lang="es-ES" dirty="0" err="1" smtClean="0"/>
                        <a:t>universitats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públiques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Lectors</a:t>
                      </a:r>
                      <a:r>
                        <a:rPr lang="fr-FR" dirty="0" smtClean="0"/>
                        <a:t> 4t </a:t>
                      </a:r>
                      <a:r>
                        <a:rPr lang="fr-FR" dirty="0" err="1" smtClean="0"/>
                        <a:t>any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Contractats</a:t>
                      </a:r>
                      <a:r>
                        <a:rPr lang="fr-FR" dirty="0" smtClean="0"/>
                        <a:t>  que han </a:t>
                      </a:r>
                      <a:r>
                        <a:rPr lang="fr-FR" dirty="0" err="1" smtClean="0"/>
                        <a:t>demanat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acreditació</a:t>
                      </a:r>
                      <a:r>
                        <a:rPr lang="fr-FR" dirty="0" smtClean="0"/>
                        <a:t> </a:t>
                      </a:r>
                      <a:r>
                        <a:rPr lang="fr-FR" smtClean="0"/>
                        <a:t>a AQU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</a:t>
                      </a:r>
                      <a:r>
                        <a:rPr lang="es-ES" dirty="0" err="1" smtClean="0"/>
                        <a:t>Lectors</a:t>
                      </a:r>
                      <a:r>
                        <a:rPr lang="es-ES" dirty="0" smtClean="0"/>
                        <a:t>  4t </a:t>
                      </a:r>
                      <a:r>
                        <a:rPr lang="es-ES" dirty="0" err="1" smtClean="0"/>
                        <a:t>any</a:t>
                      </a:r>
                      <a:endParaRPr lang="es-ES" dirty="0" smtClean="0"/>
                    </a:p>
                    <a:p>
                      <a:r>
                        <a:rPr lang="es-ES" dirty="0" err="1" smtClean="0"/>
                        <a:t>Contractats</a:t>
                      </a:r>
                      <a:r>
                        <a:rPr lang="es-ES" dirty="0" smtClean="0"/>
                        <a:t>   </a:t>
                      </a:r>
                      <a:r>
                        <a:rPr lang="es-ES" dirty="0" err="1" smtClean="0"/>
                        <a:t>amb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err="1" smtClean="0"/>
                        <a:t>acreditació</a:t>
                      </a:r>
                      <a:r>
                        <a:rPr lang="es-ES" dirty="0" smtClean="0"/>
                        <a:t> favorable a AQU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%</a:t>
                      </a:r>
                      <a:endParaRPr lang="ca-ES" dirty="0"/>
                    </a:p>
                  </a:txBody>
                  <a:tcPr/>
                </a:tc>
              </a:tr>
              <a:tr h="378841">
                <a:tc>
                  <a:txBody>
                    <a:bodyPr/>
                    <a:lstStyle/>
                    <a:p>
                      <a:r>
                        <a:rPr lang="ca-ES" dirty="0" smtClean="0"/>
                        <a:t> 203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168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117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57,6%</a:t>
                      </a:r>
                      <a:endParaRPr lang="ca-E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0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a-ES" dirty="0"/>
          </a:p>
          <a:p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38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576064"/>
          </a:xfrm>
        </p:spPr>
        <p:txBody>
          <a:bodyPr/>
          <a:lstStyle/>
          <a:p>
            <a:r>
              <a:rPr lang="ca-ES" sz="2400" dirty="0"/>
              <a:t>Resultats: </a:t>
            </a:r>
            <a:r>
              <a:rPr lang="ca-ES" sz="2400" dirty="0" smtClean="0"/>
              <a:t>Perfil professorat lector </a:t>
            </a:r>
            <a:r>
              <a:rPr lang="ca-ES" sz="1400" dirty="0" smtClean="0"/>
              <a:t>(octubre 2013)</a:t>
            </a:r>
            <a:endParaRPr lang="ca-E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609329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N=109 CV. </a:t>
            </a:r>
            <a:r>
              <a:rPr lang="fr-FR" dirty="0" err="1" smtClean="0"/>
              <a:t>Mitjana</a:t>
            </a:r>
            <a:r>
              <a:rPr lang="fr-FR" dirty="0" smtClean="0"/>
              <a:t>: 6,1 </a:t>
            </a:r>
            <a:r>
              <a:rPr lang="fr-FR" dirty="0" err="1" smtClean="0"/>
              <a:t>projectes</a:t>
            </a:r>
            <a:r>
              <a:rPr lang="fr-FR" dirty="0"/>
              <a:t> </a:t>
            </a:r>
            <a:r>
              <a:rPr lang="fr-FR" dirty="0" smtClean="0"/>
              <a:t>(5,5 </a:t>
            </a:r>
            <a:r>
              <a:rPr lang="fr-FR" dirty="0" err="1" smtClean="0"/>
              <a:t>competitius</a:t>
            </a:r>
            <a:r>
              <a:rPr lang="fr-FR" dirty="0" smtClean="0"/>
              <a:t>;  IP 0,4)</a:t>
            </a:r>
            <a:endParaRPr lang="ca-ES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826356537"/>
              </p:ext>
            </p:extLst>
          </p:nvPr>
        </p:nvGraphicFramePr>
        <p:xfrm>
          <a:off x="827584" y="1484784"/>
          <a:ext cx="73448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44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46683" y="1561734"/>
            <a:ext cx="7921625" cy="4525963"/>
          </a:xfrm>
        </p:spPr>
        <p:txBody>
          <a:bodyPr/>
          <a:lstStyle/>
          <a:p>
            <a:pPr marL="0" indent="0">
              <a:buNone/>
            </a:pPr>
            <a:endParaRPr lang="ca-ES" dirty="0"/>
          </a:p>
          <a:p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39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576064"/>
          </a:xfrm>
        </p:spPr>
        <p:txBody>
          <a:bodyPr/>
          <a:lstStyle/>
          <a:p>
            <a:r>
              <a:rPr lang="ca-ES" sz="2400" dirty="0"/>
              <a:t>Resultats: </a:t>
            </a:r>
            <a:r>
              <a:rPr lang="ca-ES" sz="2400" dirty="0" smtClean="0"/>
              <a:t>Perfil professorat lector </a:t>
            </a:r>
            <a:r>
              <a:rPr lang="ca-ES" sz="1400" dirty="0" smtClean="0"/>
              <a:t>(octubre 2013)</a:t>
            </a:r>
            <a:endParaRPr lang="ca-ES" sz="1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1860"/>
              </p:ext>
            </p:extLst>
          </p:nvPr>
        </p:nvGraphicFramePr>
        <p:xfrm>
          <a:off x="1691680" y="5718871"/>
          <a:ext cx="3048000" cy="1112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N=109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Articles</a:t>
                      </a:r>
                      <a:r>
                        <a:rPr lang="es-ES" dirty="0" smtClean="0"/>
                        <a:t>: 10,2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Indexats</a:t>
                      </a:r>
                      <a:r>
                        <a:rPr lang="es-ES" dirty="0" smtClean="0"/>
                        <a:t>: 7,8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351984" cy="4339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8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4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/>
              <a:t>Estructura</a:t>
            </a:r>
            <a:endParaRPr lang="ca-ES" sz="24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"/>
            <a:ext cx="9145015" cy="612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7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46683" y="1561734"/>
            <a:ext cx="7921625" cy="4525963"/>
          </a:xfrm>
        </p:spPr>
        <p:txBody>
          <a:bodyPr/>
          <a:lstStyle/>
          <a:p>
            <a:pPr marL="0" indent="0">
              <a:buNone/>
            </a:pPr>
            <a:endParaRPr lang="ca-ES" dirty="0"/>
          </a:p>
          <a:p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40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576064"/>
          </a:xfrm>
        </p:spPr>
        <p:txBody>
          <a:bodyPr/>
          <a:lstStyle/>
          <a:p>
            <a:r>
              <a:rPr lang="ca-ES" sz="2400" dirty="0"/>
              <a:t>Resultats: </a:t>
            </a:r>
            <a:r>
              <a:rPr lang="ca-ES" sz="2400" dirty="0" smtClean="0"/>
              <a:t>Perfil professorat lector </a:t>
            </a:r>
            <a:r>
              <a:rPr lang="ca-ES" sz="1400" dirty="0" smtClean="0"/>
              <a:t>(octubre 2013)</a:t>
            </a:r>
            <a:endParaRPr lang="ca-ES" sz="1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91779"/>
              </p:ext>
            </p:extLst>
          </p:nvPr>
        </p:nvGraphicFramePr>
        <p:xfrm>
          <a:off x="1691680" y="5718871"/>
          <a:ext cx="3048000" cy="1112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N=109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Llibres</a:t>
                      </a:r>
                      <a:r>
                        <a:rPr lang="es-ES" dirty="0" smtClean="0"/>
                        <a:t>: 0,6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Capítols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llibre</a:t>
                      </a:r>
                      <a:r>
                        <a:rPr lang="es-ES" dirty="0" smtClean="0"/>
                        <a:t>: 2,9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199908082"/>
              </p:ext>
            </p:extLst>
          </p:nvPr>
        </p:nvGraphicFramePr>
        <p:xfrm>
          <a:off x="1115616" y="1340768"/>
          <a:ext cx="69127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3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41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Reptes de l’avaluació</a:t>
            </a:r>
            <a:endParaRPr lang="ca-E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Per als professors investigadors: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Internacionalitzaci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+mn-lt"/>
              </a:rPr>
              <a:t>ó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 i impacte de la recerca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Referents consensuats: llistats revistes, editorials llibres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Responsabilitat dels investigadors s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+mn-lt"/>
              </a:rPr>
              <a:t>è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nior respecte j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+mn-lt"/>
              </a:rPr>
              <a:t>ú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nior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Cultura dels equips de recerca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Informes valoratius</a:t>
            </a:r>
          </a:p>
          <a:p>
            <a:pPr marL="457200" marR="0" lvl="1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Per a les</a:t>
            </a:r>
            <a:r>
              <a:rPr kumimoji="0" lang="ca-ES" sz="1800" b="1" i="0" u="none" strike="noStrike" kern="0" cap="none" spc="0" normalizeH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 agències:</a:t>
            </a:r>
            <a:endParaRPr kumimoji="0" lang="ca-ES" sz="1800" b="1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Qui ha d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</a:rPr>
              <a:t>’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assumir l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</a:rPr>
              <a:t>’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avaluaci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</a:rPr>
              <a:t>ó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? Les agències o la pròpia universitat?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Avaluaci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</a:rPr>
              <a:t>ó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 integral vs. </a:t>
            </a:r>
            <a:r>
              <a:rPr lang="ca-ES" sz="1800" kern="0" dirty="0" smtClean="0">
                <a:solidFill>
                  <a:srgbClr val="005773"/>
                </a:solidFill>
                <a:latin typeface="Helvetica" pitchFamily="34" charset="0"/>
              </a:rPr>
              <a:t>A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valuaci</a:t>
            </a:r>
            <a:r>
              <a:rPr lang="ca-ES" sz="1800" kern="0" noProof="0" dirty="0">
                <a:solidFill>
                  <a:srgbClr val="005773"/>
                </a:solidFill>
              </a:rPr>
              <a:t>ó</a:t>
            </a: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 atomitzada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Avaluació directa vs. Avaluació indirecta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Referents consensuats: llistats revistes, llibres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Reconeixement mutu avaluacions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773"/>
                </a:solidFill>
                <a:effectLst/>
                <a:uLnTx/>
                <a:uFillTx/>
                <a:latin typeface="Helvetica" pitchFamily="34" charset="0"/>
              </a:rPr>
              <a:t>Models de CV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None/>
              <a:tabLst/>
              <a:defRPr/>
            </a:pPr>
            <a:endParaRPr lang="ca-ES" sz="1800" kern="0" dirty="0">
              <a:solidFill>
                <a:srgbClr val="005773"/>
              </a:solidFill>
              <a:latin typeface="Helvetica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577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400" b="0" i="0" u="none" strike="noStrike" kern="0" cap="none" spc="0" normalizeH="0" baseline="0" noProof="0" dirty="0" smtClean="0">
              <a:ln>
                <a:noFill/>
              </a:ln>
              <a:solidFill>
                <a:srgbClr val="0057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1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a-ES" dirty="0"/>
          </a:p>
          <a:p>
            <a:r>
              <a:rPr lang="ca-ES" sz="2400" dirty="0" smtClean="0"/>
              <a:t>Informe de docència i recerca PROFESSOR </a:t>
            </a:r>
            <a:r>
              <a:rPr lang="ca-ES" sz="2400" dirty="0"/>
              <a:t>LECTOR I </a:t>
            </a:r>
            <a:r>
              <a:rPr lang="ca-E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COL·LABORADOR</a:t>
            </a:r>
            <a:endParaRPr lang="ca-E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ca-ES" sz="2400" dirty="0" smtClean="0"/>
              <a:t>Acreditacions de recerca(AGREGAT) i de recerca avançada  (CATEDRÀTIC CONTRACTAT)</a:t>
            </a:r>
            <a:endParaRPr lang="ca-ES" sz="2400" dirty="0"/>
          </a:p>
          <a:p>
            <a:r>
              <a:rPr lang="ca-ES" sz="2400" dirty="0"/>
              <a:t>L’avaluació dels mèrits investigadors </a:t>
            </a:r>
            <a:r>
              <a:rPr lang="ca-ES" sz="2400" b="1" dirty="0"/>
              <a:t>(sexennis)</a:t>
            </a:r>
          </a:p>
          <a:p>
            <a:r>
              <a:rPr lang="ca-ES" sz="2400" dirty="0"/>
              <a:t>L’avaluació dels mèrits docents i de gestió del professorat</a:t>
            </a:r>
          </a:p>
          <a:p>
            <a:r>
              <a:rPr lang="ca-ES" sz="2400" dirty="0"/>
              <a:t>Certificació dels manuals d’avaluació de l’activitat docent. Programa DOCENTIA</a:t>
            </a:r>
          </a:p>
          <a:p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5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/>
              <a:t>Avaluació del professorat i recerca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41179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6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/>
              <a:t>Estàndards europeus</a:t>
            </a:r>
            <a:endParaRPr lang="ca-ES" sz="24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69413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Agrupa 7"/>
          <p:cNvGrpSpPr/>
          <p:nvPr/>
        </p:nvGrpSpPr>
        <p:grpSpPr>
          <a:xfrm>
            <a:off x="4286248" y="1857364"/>
            <a:ext cx="4572000" cy="3902809"/>
            <a:chOff x="4286250" y="1643063"/>
            <a:chExt cx="4572000" cy="3902809"/>
          </a:xfrm>
        </p:grpSpPr>
        <p:sp>
          <p:nvSpPr>
            <p:cNvPr id="7" name="6 CuadroTexto"/>
            <p:cNvSpPr txBox="1"/>
            <p:nvPr/>
          </p:nvSpPr>
          <p:spPr>
            <a:xfrm>
              <a:off x="4286250" y="1643063"/>
              <a:ext cx="4572000" cy="830997"/>
            </a:xfrm>
            <a:prstGeom prst="rect">
              <a:avLst/>
            </a:prstGeom>
            <a:solidFill>
              <a:srgbClr val="809BA5"/>
            </a:solidFill>
            <a:ln w="25400" cap="flat" cmpd="sng" algn="ctr">
              <a:solidFill>
                <a:srgbClr val="333399">
                  <a:shade val="50000"/>
                </a:srgbClr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Encàrrec: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Comunicat de </a:t>
              </a:r>
              <a:r>
                <a:rPr kumimoji="0" lang="ca-E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Berlin (2003)</a:t>
              </a:r>
              <a:endPara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  <p:sp>
          <p:nvSpPr>
            <p:cNvPr id="8" name="4 CuadroTexto"/>
            <p:cNvSpPr txBox="1"/>
            <p:nvPr/>
          </p:nvSpPr>
          <p:spPr>
            <a:xfrm>
              <a:off x="4286250" y="3214688"/>
              <a:ext cx="4572000" cy="830997"/>
            </a:xfrm>
            <a:prstGeom prst="rect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G4: </a:t>
              </a:r>
              <a:r>
                <a:rPr kumimoji="0" lang="ca-E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ENQA</a:t>
              </a:r>
              <a:r>
                <a:rPr kumimoji="0" lang="ca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; EUA; </a:t>
              </a:r>
              <a:r>
                <a:rPr kumimoji="0" lang="ca-E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EURASHE</a:t>
              </a:r>
              <a:r>
                <a:rPr kumimoji="0" lang="ca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; ESU</a:t>
              </a:r>
              <a:endPara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  <p:sp>
          <p:nvSpPr>
            <p:cNvPr id="9" name="7 Rectángulo"/>
            <p:cNvSpPr/>
            <p:nvPr/>
          </p:nvSpPr>
          <p:spPr>
            <a:xfrm>
              <a:off x="4286250" y="4714875"/>
              <a:ext cx="4572000" cy="830997"/>
            </a:xfrm>
            <a:prstGeom prst="rect">
              <a:avLst/>
            </a:prstGeom>
            <a:solidFill>
              <a:srgbClr val="809BA5"/>
            </a:solidFill>
            <a:ln w="25400" cap="flat" cmpd="sng" algn="ctr">
              <a:solidFill>
                <a:srgbClr val="333399">
                  <a:shade val="50000"/>
                </a:srgbClr>
              </a:solidFill>
              <a:prstDash val="solid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Aprovació: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Bergen </a:t>
              </a:r>
              <a:r>
                <a:rPr kumimoji="0" lang="ca-E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 (2005)</a:t>
              </a:r>
              <a:endParaRPr kumimoji="0" lang="ca-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2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400" dirty="0"/>
              <a:t>Les institucions d’educació superior són el principal agent </a:t>
            </a:r>
            <a:r>
              <a:rPr lang="ca-ES" sz="2400" b="1" dirty="0"/>
              <a:t>responsable</a:t>
            </a:r>
            <a:r>
              <a:rPr lang="ca-ES" sz="2400" dirty="0"/>
              <a:t> de la qualitat dels ensenyaments i del seu </a:t>
            </a:r>
            <a:r>
              <a:rPr lang="ca-ES" sz="2400" dirty="0" smtClean="0"/>
              <a:t>assegurament.</a:t>
            </a:r>
            <a:endParaRPr lang="ca-ES" sz="2400" dirty="0"/>
          </a:p>
          <a:p>
            <a:r>
              <a:rPr lang="ca-ES" sz="2400" dirty="0"/>
              <a:t>La transparència i la utilització </a:t>
            </a:r>
            <a:r>
              <a:rPr lang="ca-ES" sz="2400" b="1" dirty="0"/>
              <a:t>d’experts externs </a:t>
            </a:r>
            <a:r>
              <a:rPr lang="ca-ES" sz="2400" dirty="0"/>
              <a:t>són importants en els processos de garantia de la </a:t>
            </a:r>
            <a:r>
              <a:rPr lang="ca-ES" sz="2400" dirty="0" smtClean="0"/>
              <a:t>qualitat.</a:t>
            </a:r>
            <a:endParaRPr lang="ca-ES" sz="2400" dirty="0"/>
          </a:p>
          <a:p>
            <a:r>
              <a:rPr lang="ca-ES" sz="2400" dirty="0"/>
              <a:t>La garantia de la qualitat enfocada en </a:t>
            </a:r>
            <a:r>
              <a:rPr lang="ca-ES" sz="2400" dirty="0" smtClean="0"/>
              <a:t>la </a:t>
            </a:r>
            <a:r>
              <a:rPr lang="ca-ES" sz="2400" b="1" dirty="0"/>
              <a:t>rendició de comptes </a:t>
            </a:r>
            <a:r>
              <a:rPr lang="ca-ES" sz="2400" dirty="0"/>
              <a:t>és plenament compatible amb la garantia de qualitat amb finalitats de </a:t>
            </a:r>
            <a:r>
              <a:rPr lang="ca-ES" sz="2400" b="1" dirty="0" smtClean="0"/>
              <a:t>millora</a:t>
            </a:r>
            <a:r>
              <a:rPr lang="ca-ES" sz="2400" dirty="0" smtClean="0"/>
              <a:t>.</a:t>
            </a:r>
            <a:endParaRPr lang="ca-ES" sz="2400" dirty="0"/>
          </a:p>
          <a:p>
            <a:r>
              <a:rPr lang="ca-ES" sz="2400" dirty="0"/>
              <a:t>Les institucions han de ser capaces de </a:t>
            </a:r>
            <a:r>
              <a:rPr lang="ca-ES" sz="2400" b="1" dirty="0"/>
              <a:t>demostrar</a:t>
            </a:r>
            <a:r>
              <a:rPr lang="ca-ES" sz="2400" dirty="0"/>
              <a:t> la seva qualitat tant a nivell nacional com </a:t>
            </a:r>
            <a:r>
              <a:rPr lang="ca-ES" sz="2400" dirty="0" smtClean="0"/>
              <a:t>internacional.</a:t>
            </a:r>
            <a:endParaRPr lang="ca-ES" sz="2400" dirty="0"/>
          </a:p>
          <a:p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7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/>
              <a:t>Estàndards </a:t>
            </a:r>
            <a:r>
              <a:rPr lang="ca-ES" sz="2400" dirty="0" smtClean="0"/>
              <a:t>europeus: principis bàsics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39038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ca-ES" sz="1800" b="1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marL="825500" lvl="1" indent="-342900" algn="just">
              <a:buFont typeface="Wingdings" pitchFamily="2" charset="2"/>
              <a:buChar char="§"/>
            </a:pPr>
            <a:r>
              <a:rPr lang="ca-ES" sz="2000" dirty="0" smtClean="0">
                <a:solidFill>
                  <a:srgbClr val="005773"/>
                </a:solidFill>
                <a:latin typeface="Helvetica" pitchFamily="34" charset="0"/>
              </a:rPr>
              <a:t>El </a:t>
            </a:r>
            <a:r>
              <a:rPr lang="ca-ES" sz="2000" dirty="0">
                <a:solidFill>
                  <a:srgbClr val="005773"/>
                </a:solidFill>
                <a:latin typeface="Helvetica" pitchFamily="34" charset="0"/>
              </a:rPr>
              <a:t>professorat és el recurs docent més important a què poden accedir els estudiants. </a:t>
            </a:r>
            <a:endParaRPr lang="ca-ES" sz="2000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marL="482600" lvl="1" indent="0" algn="just">
              <a:buNone/>
            </a:pPr>
            <a:endParaRPr lang="ca-ES" sz="2000" dirty="0" smtClean="0">
              <a:solidFill>
                <a:srgbClr val="005773"/>
              </a:solidFill>
              <a:latin typeface="Helvetica" pitchFamily="34" charset="0"/>
            </a:endParaRPr>
          </a:p>
          <a:p>
            <a:pPr marL="825500" lvl="1" indent="-342900" algn="just">
              <a:buFont typeface="Wingdings" pitchFamily="2" charset="2"/>
              <a:buChar char="§"/>
            </a:pPr>
            <a:r>
              <a:rPr lang="ca-ES" sz="2000" dirty="0" smtClean="0">
                <a:solidFill>
                  <a:srgbClr val="005773"/>
                </a:solidFill>
                <a:latin typeface="Helvetica" pitchFamily="34" charset="0"/>
              </a:rPr>
              <a:t>Les </a:t>
            </a:r>
            <a:r>
              <a:rPr lang="ca-ES" sz="2000" dirty="0">
                <a:solidFill>
                  <a:srgbClr val="005773"/>
                </a:solidFill>
                <a:latin typeface="Helvetica" pitchFamily="34" charset="0"/>
              </a:rPr>
              <a:t>institucions han de garantir que els procediments de contractació i designació de professorat inclouen els mitjans per comprovar que els nous professors tenen un mínim de competència. El professorat ha de tenir l’oportunitat de desenvolupar  i ampliar la seva tasca docent i se l’ha d’animar a valorar la seva capacitat.  Les institucions han d’oferir als professors menys capaços l’oportunitat de millorar la seva aptitud i disposar </a:t>
            </a:r>
            <a:r>
              <a:rPr lang="ca-ES" sz="2000" b="1" dirty="0">
                <a:latin typeface="Helvetica" pitchFamily="34" charset="0"/>
              </a:rPr>
              <a:t>de mitjans  per destituir-los si es continua demostrant la seva ineficàcia.</a:t>
            </a:r>
          </a:p>
          <a:p>
            <a:endParaRPr lang="ca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8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000" dirty="0">
                <a:solidFill>
                  <a:srgbClr val="005773"/>
                </a:solidFill>
                <a:latin typeface="Helvetica" pitchFamily="34" charset="0"/>
              </a:rPr>
              <a:t/>
            </a:r>
            <a:br>
              <a:rPr lang="ca-ES" sz="2000" dirty="0">
                <a:solidFill>
                  <a:srgbClr val="005773"/>
                </a:solidFill>
                <a:latin typeface="Helvetica" pitchFamily="34" charset="0"/>
              </a:rPr>
            </a:br>
            <a:r>
              <a:rPr lang="ca-ES" sz="2400" dirty="0" smtClean="0">
                <a:solidFill>
                  <a:srgbClr val="005773"/>
                </a:solidFill>
                <a:latin typeface="Helvetica" pitchFamily="34" charset="0"/>
              </a:rPr>
              <a:t>Assegurament </a:t>
            </a:r>
            <a:r>
              <a:rPr lang="ca-ES" sz="2400" dirty="0">
                <a:solidFill>
                  <a:srgbClr val="005773"/>
                </a:solidFill>
                <a:latin typeface="Helvetica" pitchFamily="34" charset="0"/>
              </a:rPr>
              <a:t>de la qualitat del professorat</a:t>
            </a:r>
            <a:r>
              <a:rPr lang="ca-ES" dirty="0">
                <a:solidFill>
                  <a:srgbClr val="005773"/>
                </a:solidFill>
                <a:latin typeface="Helvetica" pitchFamily="34" charset="0"/>
              </a:rPr>
              <a:t/>
            </a:r>
            <a:br>
              <a:rPr lang="ca-ES" dirty="0">
                <a:solidFill>
                  <a:srgbClr val="005773"/>
                </a:solidFill>
                <a:latin typeface="Helvetica" pitchFamily="34" charset="0"/>
              </a:rPr>
            </a:br>
            <a:r>
              <a:rPr lang="ca-ES" dirty="0" smtClean="0"/>
              <a:t>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998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C97F-DB2B-4916-A2B9-DA7F268E2942}" type="slidenum">
              <a:rPr lang="ca-ES" smtClean="0"/>
              <a:pPr/>
              <a:t>9</a:t>
            </a:fld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sz="2400" dirty="0" smtClean="0"/>
              <a:t>Trajectòria professional del professorat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grpSp>
        <p:nvGrpSpPr>
          <p:cNvPr id="5" name="4 Grupo"/>
          <p:cNvGrpSpPr/>
          <p:nvPr/>
        </p:nvGrpSpPr>
        <p:grpSpPr>
          <a:xfrm>
            <a:off x="28575" y="1643050"/>
            <a:ext cx="9080500" cy="5091125"/>
            <a:chOff x="28575" y="1643050"/>
            <a:chExt cx="9080500" cy="509112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7280275" y="5764213"/>
              <a:ext cx="977900" cy="581025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Acreditació de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recerca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avançada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(AQU Catalunya)</a:t>
              </a:r>
            </a:p>
          </p:txBody>
        </p:sp>
        <p:sp>
          <p:nvSpPr>
            <p:cNvPr id="7" name="Line 42"/>
            <p:cNvSpPr>
              <a:spLocks noChangeShapeType="1"/>
            </p:cNvSpPr>
            <p:nvPr/>
          </p:nvSpPr>
          <p:spPr bwMode="auto">
            <a:xfrm flipH="1">
              <a:off x="7042150" y="5438775"/>
              <a:ext cx="228600" cy="0"/>
            </a:xfrm>
            <a:prstGeom prst="line">
              <a:avLst/>
            </a:prstGeom>
            <a:noFill/>
            <a:ln w="9525">
              <a:solidFill>
                <a:srgbClr val="6F96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46"/>
            <p:cNvSpPr>
              <a:spLocks noChangeShapeType="1"/>
            </p:cNvSpPr>
            <p:nvPr/>
          </p:nvSpPr>
          <p:spPr bwMode="auto">
            <a:xfrm flipH="1">
              <a:off x="2695575" y="1933575"/>
              <a:ext cx="2362200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2847975" y="1757363"/>
              <a:ext cx="88265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Via funcionarial</a:t>
              </a:r>
            </a:p>
          </p:txBody>
        </p:sp>
        <p:sp>
          <p:nvSpPr>
            <p:cNvPr id="10" name="Line 64"/>
            <p:cNvSpPr>
              <a:spLocks noChangeShapeType="1"/>
            </p:cNvSpPr>
            <p:nvPr/>
          </p:nvSpPr>
          <p:spPr bwMode="auto">
            <a:xfrm flipH="1">
              <a:off x="4829175" y="5438775"/>
              <a:ext cx="228600" cy="0"/>
            </a:xfrm>
            <a:prstGeom prst="line">
              <a:avLst/>
            </a:prstGeom>
            <a:noFill/>
            <a:ln w="12700">
              <a:solidFill>
                <a:srgbClr val="6F96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69"/>
            <p:cNvSpPr>
              <a:spLocks noChangeShapeType="1"/>
            </p:cNvSpPr>
            <p:nvPr/>
          </p:nvSpPr>
          <p:spPr bwMode="auto">
            <a:xfrm>
              <a:off x="942975" y="4146550"/>
              <a:ext cx="457200" cy="0"/>
            </a:xfrm>
            <a:prstGeom prst="line">
              <a:avLst/>
            </a:prstGeom>
            <a:noFill/>
            <a:ln w="12700">
              <a:solidFill>
                <a:srgbClr val="0076B2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70"/>
            <p:cNvSpPr>
              <a:spLocks noChangeShapeType="1"/>
            </p:cNvSpPr>
            <p:nvPr/>
          </p:nvSpPr>
          <p:spPr bwMode="auto">
            <a:xfrm>
              <a:off x="2238375" y="4184650"/>
              <a:ext cx="311150" cy="6350"/>
            </a:xfrm>
            <a:prstGeom prst="line">
              <a:avLst/>
            </a:prstGeom>
            <a:noFill/>
            <a:ln w="12700">
              <a:solidFill>
                <a:srgbClr val="0076B2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 Box 76"/>
            <p:cNvSpPr txBox="1">
              <a:spLocks noChangeArrowheads="1"/>
            </p:cNvSpPr>
            <p:nvPr/>
          </p:nvSpPr>
          <p:spPr bwMode="auto">
            <a:xfrm>
              <a:off x="63500" y="6489700"/>
              <a:ext cx="14605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rgbClr val="99CC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Font: AQU Catalunya</a:t>
              </a:r>
            </a:p>
          </p:txBody>
        </p:sp>
        <p:sp>
          <p:nvSpPr>
            <p:cNvPr id="14" name="Line 67"/>
            <p:cNvSpPr>
              <a:spLocks noChangeShapeType="1"/>
            </p:cNvSpPr>
            <p:nvPr/>
          </p:nvSpPr>
          <p:spPr bwMode="auto">
            <a:xfrm flipH="1">
              <a:off x="2546350" y="3644900"/>
              <a:ext cx="0" cy="552450"/>
            </a:xfrm>
            <a:prstGeom prst="line">
              <a:avLst/>
            </a:prstGeom>
            <a:noFill/>
            <a:ln w="12700">
              <a:solidFill>
                <a:srgbClr val="0076B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68"/>
            <p:cNvSpPr>
              <a:spLocks noChangeShapeType="1"/>
            </p:cNvSpPr>
            <p:nvPr/>
          </p:nvSpPr>
          <p:spPr bwMode="auto">
            <a:xfrm flipH="1">
              <a:off x="946150" y="3587750"/>
              <a:ext cx="0" cy="568325"/>
            </a:xfrm>
            <a:prstGeom prst="line">
              <a:avLst/>
            </a:prstGeom>
            <a:noFill/>
            <a:ln w="12700">
              <a:solidFill>
                <a:srgbClr val="0076B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6013450" y="5762625"/>
              <a:ext cx="1025525" cy="58102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ACCÉS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(proves universitats)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8258175" y="5765800"/>
              <a:ext cx="850900" cy="58102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ACCÉS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(proves universitats)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960813" y="5764213"/>
              <a:ext cx="866775" cy="58102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ACCÉS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(proves universitats)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381375" y="3609975"/>
              <a:ext cx="0" cy="1447800"/>
            </a:xfrm>
            <a:prstGeom prst="line">
              <a:avLst/>
            </a:prstGeom>
            <a:noFill/>
            <a:ln w="9525">
              <a:solidFill>
                <a:srgbClr val="6F96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695575" y="3609975"/>
              <a:ext cx="4763" cy="1835150"/>
            </a:xfrm>
            <a:prstGeom prst="line">
              <a:avLst/>
            </a:prstGeom>
            <a:noFill/>
            <a:ln w="12700">
              <a:solidFill>
                <a:srgbClr val="6F96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8575" y="2924175"/>
              <a:ext cx="1439863" cy="719138"/>
            </a:xfrm>
            <a:prstGeom prst="rect">
              <a:avLst/>
            </a:prstGeom>
            <a:solidFill>
              <a:srgbClr val="004D7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Titulats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  Universitaris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1390650" y="4657725"/>
              <a:ext cx="838200" cy="415925"/>
            </a:xfrm>
            <a:prstGeom prst="rect">
              <a:avLst/>
            </a:prstGeom>
            <a:solidFill>
              <a:srgbClr val="5FCA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ACCÉS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(proves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universitats)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6064250" y="2071688"/>
              <a:ext cx="962025" cy="458787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ACCÉS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(proves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universitats)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395288" y="5519738"/>
              <a:ext cx="1825625" cy="214312"/>
            </a:xfrm>
            <a:prstGeom prst="rect">
              <a:avLst/>
            </a:prstGeom>
            <a:solidFill>
              <a:srgbClr val="99CC00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COL·LABORADOR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95288" y="5972175"/>
              <a:ext cx="1824037" cy="33655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Regulació excepcional al RD 989/2008. Figura a extingir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395288" y="5668963"/>
              <a:ext cx="1825625" cy="33655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Contracte laboral temporal/permanent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5073650" y="2071688"/>
              <a:ext cx="990600" cy="458787"/>
            </a:xfrm>
            <a:prstGeom prst="rect">
              <a:avLst/>
            </a:prstGeom>
            <a:solidFill>
              <a:srgbClr val="9191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ACREDITACIÓ</a:t>
              </a:r>
              <a:endParaRPr kumimoji="0" lang="ca-E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(ANECA)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5073650" y="1857375"/>
              <a:ext cx="1952625" cy="214313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TU</a:t>
              </a: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7038975" y="1933575"/>
              <a:ext cx="228600" cy="0"/>
            </a:xfrm>
            <a:prstGeom prst="line">
              <a:avLst/>
            </a:prstGeom>
            <a:noFill/>
            <a:ln w="9525">
              <a:solidFill>
                <a:srgbClr val="004D7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238375" y="2924175"/>
              <a:ext cx="1439863" cy="719138"/>
            </a:xfrm>
            <a:prstGeom prst="rect">
              <a:avLst/>
            </a:prstGeom>
            <a:solidFill>
              <a:srgbClr val="004D7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Doctors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000375" y="5362575"/>
              <a:ext cx="1828800" cy="214313"/>
            </a:xfrm>
            <a:prstGeom prst="rect">
              <a:avLst/>
            </a:prstGeom>
            <a:solidFill>
              <a:srgbClr val="BAF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LECTOR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000375" y="5549900"/>
              <a:ext cx="1828800" cy="214313"/>
            </a:xfrm>
            <a:prstGeom prst="rect">
              <a:avLst/>
            </a:prstGeom>
            <a:solidFill>
              <a:srgbClr val="BAF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Contracte laboral temporal (5 anys)</a:t>
              </a: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3000375" y="5762625"/>
              <a:ext cx="960438" cy="581025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Avaluació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(AQU Catalunya)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>
              <a:off x="1476375" y="3305175"/>
              <a:ext cx="762000" cy="0"/>
            </a:xfrm>
            <a:prstGeom prst="line">
              <a:avLst/>
            </a:prstGeom>
            <a:noFill/>
            <a:ln w="15875">
              <a:solidFill>
                <a:srgbClr val="004D7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H="1">
              <a:off x="2695575" y="5438775"/>
              <a:ext cx="304800" cy="0"/>
            </a:xfrm>
            <a:prstGeom prst="line">
              <a:avLst/>
            </a:prstGeom>
            <a:noFill/>
            <a:ln w="12700">
              <a:solidFill>
                <a:srgbClr val="6F96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7280275" y="5343525"/>
              <a:ext cx="1828800" cy="214313"/>
            </a:xfrm>
            <a:prstGeom prst="rect">
              <a:avLst/>
            </a:prstGeom>
            <a:solidFill>
              <a:srgbClr val="BAF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CATEDRÀTIC</a:t>
              </a: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7280275" y="5556250"/>
              <a:ext cx="1828800" cy="214313"/>
            </a:xfrm>
            <a:prstGeom prst="rect">
              <a:avLst/>
            </a:prstGeom>
            <a:solidFill>
              <a:srgbClr val="BAF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Contracte permanent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5057775" y="5343525"/>
              <a:ext cx="1981200" cy="214313"/>
            </a:xfrm>
            <a:prstGeom prst="rect">
              <a:avLst/>
            </a:prstGeom>
            <a:solidFill>
              <a:srgbClr val="BAF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AGREGAT</a:t>
              </a:r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5057775" y="5553075"/>
              <a:ext cx="1981200" cy="214313"/>
            </a:xfrm>
            <a:prstGeom prst="rect">
              <a:avLst/>
            </a:prstGeom>
            <a:solidFill>
              <a:srgbClr val="BAF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Contracte permanent</a:t>
              </a:r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5057775" y="5767388"/>
              <a:ext cx="960438" cy="581025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Acreditació de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recerca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(AQU Catalunya)</a:t>
              </a: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381375" y="5057775"/>
              <a:ext cx="4495800" cy="0"/>
            </a:xfrm>
            <a:prstGeom prst="line">
              <a:avLst/>
            </a:prstGeom>
            <a:noFill/>
            <a:ln w="9525">
              <a:solidFill>
                <a:srgbClr val="6F96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5972175" y="5057775"/>
              <a:ext cx="0" cy="273050"/>
            </a:xfrm>
            <a:prstGeom prst="line">
              <a:avLst/>
            </a:prstGeom>
            <a:noFill/>
            <a:ln w="9525">
              <a:solidFill>
                <a:srgbClr val="6F9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2695575" y="1933575"/>
              <a:ext cx="0" cy="99060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Box 51"/>
            <p:cNvSpPr txBox="1">
              <a:spLocks noChangeArrowheads="1"/>
            </p:cNvSpPr>
            <p:nvPr/>
          </p:nvSpPr>
          <p:spPr bwMode="auto">
            <a:xfrm>
              <a:off x="1390650" y="4067175"/>
              <a:ext cx="838200" cy="198438"/>
            </a:xfrm>
            <a:prstGeom prst="rect">
              <a:avLst/>
            </a:prstGeom>
            <a:solidFill>
              <a:srgbClr val="0077B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ASSOCIATS</a:t>
              </a:r>
            </a:p>
          </p:txBody>
        </p:sp>
        <p:sp>
          <p:nvSpPr>
            <p:cNvPr id="45" name="Text Box 52"/>
            <p:cNvSpPr txBox="1">
              <a:spLocks noChangeArrowheads="1"/>
            </p:cNvSpPr>
            <p:nvPr/>
          </p:nvSpPr>
          <p:spPr bwMode="auto">
            <a:xfrm>
              <a:off x="1390650" y="4249738"/>
              <a:ext cx="838200" cy="415925"/>
            </a:xfrm>
            <a:prstGeom prst="rect">
              <a:avLst/>
            </a:prstGeom>
            <a:solidFill>
              <a:srgbClr val="00A3F4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(contracte laboral renovable)</a:t>
              </a:r>
            </a:p>
          </p:txBody>
        </p:sp>
        <p:sp>
          <p:nvSpPr>
            <p:cNvPr id="46" name="Text Box 53"/>
            <p:cNvSpPr txBox="1">
              <a:spLocks noChangeArrowheads="1"/>
            </p:cNvSpPr>
            <p:nvPr/>
          </p:nvSpPr>
          <p:spPr bwMode="auto">
            <a:xfrm>
              <a:off x="214282" y="1643050"/>
              <a:ext cx="838200" cy="304800"/>
            </a:xfrm>
            <a:prstGeom prst="rect">
              <a:avLst/>
            </a:prstGeom>
            <a:solidFill>
              <a:srgbClr val="0076B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AJUDANT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BECARIS</a:t>
              </a:r>
            </a:p>
          </p:txBody>
        </p:sp>
        <p:sp>
          <p:nvSpPr>
            <p:cNvPr id="47" name="Text Box 54"/>
            <p:cNvSpPr txBox="1">
              <a:spLocks noChangeArrowheads="1"/>
            </p:cNvSpPr>
            <p:nvPr/>
          </p:nvSpPr>
          <p:spPr bwMode="auto">
            <a:xfrm>
              <a:off x="214282" y="1928802"/>
              <a:ext cx="838200" cy="304800"/>
            </a:xfrm>
            <a:prstGeom prst="rect">
              <a:avLst/>
            </a:prstGeom>
            <a:solidFill>
              <a:srgbClr val="00A3F4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(contractes administratius)</a:t>
              </a:r>
            </a:p>
          </p:txBody>
        </p:sp>
        <p:sp>
          <p:nvSpPr>
            <p:cNvPr id="48" name="Text Box 57"/>
            <p:cNvSpPr txBox="1">
              <a:spLocks noChangeArrowheads="1"/>
            </p:cNvSpPr>
            <p:nvPr/>
          </p:nvSpPr>
          <p:spPr bwMode="auto">
            <a:xfrm>
              <a:off x="3889375" y="4891088"/>
              <a:ext cx="915988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1" i="0" u="none" strike="noStrike" kern="0" cap="none" spc="0" normalizeH="0" baseline="0" noProof="0">
                  <a:ln>
                    <a:noFill/>
                  </a:ln>
                  <a:solidFill>
                    <a:srgbClr val="6F9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Via contractual</a:t>
              </a:r>
            </a:p>
          </p:txBody>
        </p:sp>
        <p:sp>
          <p:nvSpPr>
            <p:cNvPr id="49" name="Line 59"/>
            <p:cNvSpPr>
              <a:spLocks noChangeShapeType="1"/>
            </p:cNvSpPr>
            <p:nvPr/>
          </p:nvSpPr>
          <p:spPr bwMode="auto">
            <a:xfrm>
              <a:off x="7877175" y="5057775"/>
              <a:ext cx="0" cy="273050"/>
            </a:xfrm>
            <a:prstGeom prst="line">
              <a:avLst/>
            </a:prstGeom>
            <a:noFill/>
            <a:ln w="9525">
              <a:solidFill>
                <a:srgbClr val="6F9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60"/>
            <p:cNvSpPr txBox="1">
              <a:spLocks noChangeArrowheads="1"/>
            </p:cNvSpPr>
            <p:nvPr/>
          </p:nvSpPr>
          <p:spPr bwMode="auto">
            <a:xfrm>
              <a:off x="8258175" y="2073275"/>
              <a:ext cx="762000" cy="458788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ACCÉS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(proves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universitats)</a:t>
              </a:r>
            </a:p>
          </p:txBody>
        </p:sp>
        <p:sp>
          <p:nvSpPr>
            <p:cNvPr id="51" name="Text Box 61"/>
            <p:cNvSpPr txBox="1">
              <a:spLocks noChangeArrowheads="1"/>
            </p:cNvSpPr>
            <p:nvPr/>
          </p:nvSpPr>
          <p:spPr bwMode="auto">
            <a:xfrm>
              <a:off x="7267575" y="2071688"/>
              <a:ext cx="990600" cy="458787"/>
            </a:xfrm>
            <a:prstGeom prst="rect">
              <a:avLst/>
            </a:prstGeom>
            <a:solidFill>
              <a:srgbClr val="9191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ACREDITACIÓ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(ANECA)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52" name="Text Box 62"/>
            <p:cNvSpPr txBox="1">
              <a:spLocks noChangeArrowheads="1"/>
            </p:cNvSpPr>
            <p:nvPr/>
          </p:nvSpPr>
          <p:spPr bwMode="auto">
            <a:xfrm>
              <a:off x="7267575" y="1857375"/>
              <a:ext cx="1752600" cy="214313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CU</a:t>
              </a:r>
            </a:p>
          </p:txBody>
        </p:sp>
        <p:sp>
          <p:nvSpPr>
            <p:cNvPr id="53" name="Text Box 65"/>
            <p:cNvSpPr txBox="1">
              <a:spLocks noChangeArrowheads="1"/>
            </p:cNvSpPr>
            <p:nvPr/>
          </p:nvSpPr>
          <p:spPr bwMode="auto">
            <a:xfrm rot="-5403062">
              <a:off x="2316163" y="4594225"/>
              <a:ext cx="915987" cy="2143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1" i="0" u="none" strike="noStrike" kern="0" cap="none" spc="0" normalizeH="0" baseline="0" noProof="0">
                  <a:ln>
                    <a:noFill/>
                  </a:ln>
                  <a:solidFill>
                    <a:srgbClr val="6F9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Via</a:t>
              </a: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rgbClr val="6F9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r>
                <a:rPr kumimoji="0" lang="ca-ES" sz="800" b="1" i="0" u="none" strike="noStrike" kern="0" cap="none" spc="0" normalizeH="0" baseline="0" noProof="0">
                  <a:ln>
                    <a:noFill/>
                  </a:ln>
                  <a:solidFill>
                    <a:srgbClr val="6F9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contractual</a:t>
              </a:r>
            </a:p>
          </p:txBody>
        </p:sp>
        <p:sp>
          <p:nvSpPr>
            <p:cNvPr id="54" name="Text Box 66"/>
            <p:cNvSpPr txBox="1">
              <a:spLocks noChangeArrowheads="1"/>
            </p:cNvSpPr>
            <p:nvPr/>
          </p:nvSpPr>
          <p:spPr bwMode="auto">
            <a:xfrm rot="-5403062">
              <a:off x="319087" y="2446338"/>
              <a:ext cx="600075" cy="184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600" b="1" i="0" u="none" strike="noStrike" kern="0" cap="none" spc="0" normalizeH="0" baseline="0" noProof="0">
                  <a:ln>
                    <a:noFill/>
                  </a:ln>
                  <a:solidFill>
                    <a:srgbClr val="0076B2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Altres Vies</a:t>
              </a:r>
              <a:r>
                <a:rPr kumimoji="0" lang="ca-ES" sz="600" b="0" i="0" u="none" strike="noStrike" kern="0" cap="none" spc="0" normalizeH="0" baseline="0" noProof="0">
                  <a:ln>
                    <a:noFill/>
                  </a:ln>
                  <a:solidFill>
                    <a:srgbClr val="0076B2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endParaRPr kumimoji="0" lang="ca-ES" sz="600" b="1" i="0" u="none" strike="noStrike" kern="0" cap="none" spc="0" normalizeH="0" baseline="0" noProof="0">
                <a:ln>
                  <a:noFill/>
                </a:ln>
                <a:solidFill>
                  <a:srgbClr val="0076B2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55" name="Text Box 77"/>
            <p:cNvSpPr txBox="1">
              <a:spLocks noChangeArrowheads="1"/>
            </p:cNvSpPr>
            <p:nvPr/>
          </p:nvSpPr>
          <p:spPr bwMode="auto">
            <a:xfrm>
              <a:off x="5076825" y="2492375"/>
              <a:ext cx="1952625" cy="214313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TEU i CEU (figures a extingir)</a:t>
              </a:r>
            </a:p>
          </p:txBody>
        </p:sp>
        <p:sp>
          <p:nvSpPr>
            <p:cNvPr id="56" name="Line 78"/>
            <p:cNvSpPr>
              <a:spLocks noChangeShapeType="1"/>
            </p:cNvSpPr>
            <p:nvPr/>
          </p:nvSpPr>
          <p:spPr bwMode="auto">
            <a:xfrm>
              <a:off x="611188" y="3644900"/>
              <a:ext cx="0" cy="1871663"/>
            </a:xfrm>
            <a:prstGeom prst="line">
              <a:avLst/>
            </a:prstGeom>
            <a:noFill/>
            <a:ln w="12700">
              <a:solidFill>
                <a:srgbClr val="6F9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79"/>
            <p:cNvSpPr txBox="1">
              <a:spLocks noChangeArrowheads="1"/>
            </p:cNvSpPr>
            <p:nvPr/>
          </p:nvSpPr>
          <p:spPr bwMode="auto">
            <a:xfrm rot="-5403062">
              <a:off x="223838" y="4572000"/>
              <a:ext cx="915987" cy="2143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1" i="0" u="none" strike="noStrike" kern="0" cap="none" spc="0" normalizeH="0" baseline="0" noProof="0">
                  <a:ln>
                    <a:noFill/>
                  </a:ln>
                  <a:solidFill>
                    <a:srgbClr val="6F9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Via</a:t>
              </a: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rgbClr val="6F9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r>
                <a:rPr kumimoji="0" lang="ca-ES" sz="800" b="1" i="0" u="none" strike="noStrike" kern="0" cap="none" spc="0" normalizeH="0" baseline="0" noProof="0">
                  <a:ln>
                    <a:noFill/>
                  </a:ln>
                  <a:solidFill>
                    <a:srgbClr val="6F9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contractual</a:t>
              </a:r>
            </a:p>
          </p:txBody>
        </p:sp>
      </p:grpSp>
      <p:cxnSp>
        <p:nvCxnSpPr>
          <p:cNvPr id="62" name="61 Conector recto de flecha"/>
          <p:cNvCxnSpPr/>
          <p:nvPr/>
        </p:nvCxnSpPr>
        <p:spPr>
          <a:xfrm flipH="1" flipV="1">
            <a:off x="526783" y="2230438"/>
            <a:ext cx="534" cy="693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6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QU Catalunya">
      <a:dk1>
        <a:srgbClr val="004D73"/>
      </a:dk1>
      <a:lt1>
        <a:sysClr val="window" lastClr="FFFFFF"/>
      </a:lt1>
      <a:dk2>
        <a:srgbClr val="7F7F7F"/>
      </a:dk2>
      <a:lt2>
        <a:srgbClr val="EEECE1"/>
      </a:lt2>
      <a:accent1>
        <a:srgbClr val="809BA5"/>
      </a:accent1>
      <a:accent2>
        <a:srgbClr val="A12830"/>
      </a:accent2>
      <a:accent3>
        <a:srgbClr val="9BBB59"/>
      </a:accent3>
      <a:accent4>
        <a:srgbClr val="1D4A5C"/>
      </a:accent4>
      <a:accent5>
        <a:srgbClr val="D5E8B3"/>
      </a:accent5>
      <a:accent6>
        <a:srgbClr val="F79646"/>
      </a:accent6>
      <a:hlink>
        <a:srgbClr val="004D73"/>
      </a:hlink>
      <a:folHlink>
        <a:srgbClr val="A12830"/>
      </a:folHlink>
    </a:clrScheme>
    <a:fontScheme name="AQU Cataluny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ologia xmlns="e3124df1-90c4-43f4-950e-d98a24cabd50">Presentació</Tipologia>
    <Destacat xmlns="e3124df1-90c4-43f4-950e-d98a24cabd50">No</Destacat>
    <Idioma xmlns="e3124df1-90c4-43f4-950e-d98a24cabd50">Català [CA]</Idioma>
    <Descripció xmlns="e3124df1-90c4-43f4-950e-d98a24cabd50" xsi:nil="true"/>
    <Estat xmlns="e3124df1-90c4-43f4-950e-d98a24cabd50">Esborrany</Esta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CD87CC71FAE429CB7393106F1EAC2007FCECD6E288B4046973BD7BEA6A6D09D" ma:contentTypeVersion="27" ma:contentTypeDescription="Crea un document corporatiu nou" ma:contentTypeScope="" ma:versionID="4fcbf5971e8b3d8de7b4f90770c4f4c3">
  <xsd:schema xmlns:xsd="http://www.w3.org/2001/XMLSchema" xmlns:xs="http://www.w3.org/2001/XMLSchema" xmlns:p="http://schemas.microsoft.com/office/2006/metadata/properties" xmlns:ns2="e3124df1-90c4-43f4-950e-d98a24cabd50" targetNamespace="http://schemas.microsoft.com/office/2006/metadata/properties" ma:root="true" ma:fieldsID="3328a5432aee9b511f88017238d7a9eb" ns2:_="">
    <xsd:import namespace="e3124df1-90c4-43f4-950e-d98a24cabd50"/>
    <xsd:element name="properties">
      <xsd:complexType>
        <xsd:sequence>
          <xsd:element name="documentManagement">
            <xsd:complexType>
              <xsd:all>
                <xsd:element ref="ns2:Descripció" minOccurs="0"/>
                <xsd:element ref="ns2:Tipologia"/>
                <xsd:element ref="ns2:Destacat" minOccurs="0"/>
                <xsd:element ref="ns2:Idioma"/>
                <xsd:element ref="ns2:Esta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24df1-90c4-43f4-950e-d98a24cabd50" elementFormDefault="qualified">
    <xsd:import namespace="http://schemas.microsoft.com/office/2006/documentManagement/types"/>
    <xsd:import namespace="http://schemas.microsoft.com/office/infopath/2007/PartnerControls"/>
    <xsd:element name="Descripció" ma:index="8" nillable="true" ma:displayName="Descripció" ma:description="Descripció de l'element" ma:internalName="Descripci_x00f3_">
      <xsd:simpleType>
        <xsd:restriction base="dms:Note">
          <xsd:maxLength value="255"/>
        </xsd:restriction>
      </xsd:simpleType>
    </xsd:element>
    <xsd:element name="Tipologia" ma:index="9" ma:displayName="Tipologia" ma:default="Altres" ma:description="Tipologia de l'element" ma:format="Dropdown" ma:internalName="Tipologia">
      <xsd:simpleType>
        <xsd:restriction base="dms:Choice">
          <xsd:enumeration value="Acord"/>
          <xsd:enumeration value="Acta"/>
          <xsd:enumeration value="Article"/>
          <xsd:enumeration value="Carta"/>
          <xsd:enumeration value="Certificat"/>
          <xsd:enumeration value="Cessament"/>
          <xsd:enumeration value="Contracte"/>
          <xsd:enumeration value="Conveni"/>
          <xsd:enumeration value="Convocatòria"/>
          <xsd:enumeration value="CV"/>
          <xsd:enumeration value="Econòmic"/>
          <xsd:enumeration value="Edicte"/>
          <xsd:enumeration value="Email"/>
          <xsd:enumeration value="Enquesta"/>
          <xsd:enumeration value="Factura"/>
          <xsd:enumeration value="Informe"/>
          <xsd:enumeration value="Manual"/>
          <xsd:enumeration value="Memòria"/>
          <xsd:enumeration value="Metodologia"/>
          <xsd:enumeration value="Nomenament"/>
          <xsd:enumeration value="Normativa"/>
          <xsd:enumeration value="Nota de premsa"/>
          <xsd:enumeration value="Notícia"/>
          <xsd:enumeration value="Notificació"/>
          <xsd:enumeration value="Ordre del dia"/>
          <xsd:enumeration value="Planificació"/>
          <xsd:enumeration value="Plec"/>
          <xsd:enumeration value="Presentació"/>
          <xsd:enumeration value="Pressupost"/>
          <xsd:enumeration value="Programa"/>
          <xsd:enumeration value="Recurs"/>
          <xsd:enumeration value="Reglament"/>
          <xsd:enumeration value="Resolució"/>
          <xsd:enumeration value="Sol·licitud RH"/>
          <xsd:enumeration value="Saluda"/>
          <xsd:enumeration value="Altres"/>
        </xsd:restriction>
      </xsd:simpleType>
    </xsd:element>
    <xsd:element name="Destacat" ma:index="10" nillable="true" ma:displayName="Destacat" ma:default="No" ma:description="Camp per a destacar l'element" ma:format="Dropdown" ma:internalName="Destacat">
      <xsd:simpleType>
        <xsd:restriction base="dms:Choice">
          <xsd:enumeration value="Sí"/>
          <xsd:enumeration value="No"/>
        </xsd:restriction>
      </xsd:simpleType>
    </xsd:element>
    <xsd:element name="Idioma" ma:index="11" ma:displayName="Idioma" ma:default="Català [CA]" ma:description="Idioma de l'element" ma:format="Dropdown" ma:internalName="Idioma">
      <xsd:simpleType>
        <xsd:restriction base="dms:Choice">
          <xsd:enumeration value="Català [CA]"/>
          <xsd:enumeration value="Castellà [ES]"/>
          <xsd:enumeration value="Anglès [EN]"/>
          <xsd:enumeration value="Francès [FR]"/>
          <xsd:enumeration value="Altres [AL]"/>
        </xsd:restriction>
      </xsd:simpleType>
    </xsd:element>
    <xsd:element name="Estat" ma:index="12" ma:displayName="Estat" ma:default="Esborrany" ma:format="Dropdown" ma:internalName="Estat">
      <xsd:simpleType>
        <xsd:restriction base="dms:Choice">
          <xsd:enumeration value="Esborrany"/>
          <xsd:enumeration value="Definitiu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53B94-C84D-4771-83AE-CDAF70BCE9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BD3FCA-A4B9-4177-9372-61E2C4360CAE}">
  <ds:schemaRefs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e3124df1-90c4-43f4-950e-d98a24cabd50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618B8C-2E1B-4A3D-AE91-294B59DD9F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124df1-90c4-43f4-950e-d98a24cabd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2357</Words>
  <Application>Microsoft Office PowerPoint</Application>
  <PresentationFormat>Presentación en pantalla (4:3)</PresentationFormat>
  <Paragraphs>543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Calibri</vt:lpstr>
      <vt:lpstr>Helvetica</vt:lpstr>
      <vt:lpstr>Times</vt:lpstr>
      <vt:lpstr>Times New Roman</vt:lpstr>
      <vt:lpstr>Wingdings</vt:lpstr>
      <vt:lpstr>Tema de Office</vt:lpstr>
      <vt:lpstr>Avaluació del professorat</vt:lpstr>
      <vt:lpstr>Índex</vt:lpstr>
      <vt:lpstr>  AQU Catalunya: objectius, funcions  i estructura </vt:lpstr>
      <vt:lpstr>Estructura</vt:lpstr>
      <vt:lpstr>Avaluació del professorat i recerca</vt:lpstr>
      <vt:lpstr>Estàndards europeus</vt:lpstr>
      <vt:lpstr>Estàndards europeus: principis bàsics</vt:lpstr>
      <vt:lpstr> Assegurament de la qualitat del professorat  </vt:lpstr>
      <vt:lpstr> Trajectòria professional del professorat </vt:lpstr>
      <vt:lpstr>Competències: Qui fa què?</vt:lpstr>
      <vt:lpstr>ANECA</vt:lpstr>
      <vt:lpstr>Professor col·laborador</vt:lpstr>
      <vt:lpstr>Professor lector</vt:lpstr>
      <vt:lpstr>Agregat</vt:lpstr>
      <vt:lpstr>Catedràtic</vt:lpstr>
      <vt:lpstr>Característiques de l’acreditació (1)</vt:lpstr>
      <vt:lpstr>Característiques de l’acreditació (2)</vt:lpstr>
      <vt:lpstr>Acreditació vs. Contractació (1)</vt:lpstr>
      <vt:lpstr>Els criteris d’avaluació: origen i evolució</vt:lpstr>
      <vt:lpstr>El CVitae: punt clau de l’avaluació</vt:lpstr>
      <vt:lpstr>Avaluació mèrits recerca: sexennis (1)</vt:lpstr>
      <vt:lpstr>Avaluació mèrits recerca: sexennis (2)</vt:lpstr>
      <vt:lpstr>Avaluació mèrits recerca: sexennis (3)</vt:lpstr>
      <vt:lpstr>Avaluació mèrits recerca: sexennis (4)</vt:lpstr>
      <vt:lpstr>Els avaluadors: funcions i requisits</vt:lpstr>
      <vt:lpstr>Els avaluadors: Qui els nomena?</vt:lpstr>
      <vt:lpstr>El barem: agregat</vt:lpstr>
      <vt:lpstr>Indicis de qualitat: publicacions</vt:lpstr>
      <vt:lpstr>Publicacions i llistats</vt:lpstr>
      <vt:lpstr>Revistes</vt:lpstr>
      <vt:lpstr>Qualitat del procés editorial</vt:lpstr>
      <vt:lpstr>Altres indicis de qualitat</vt:lpstr>
      <vt:lpstr>Resultats: 2003-2013</vt:lpstr>
      <vt:lpstr>Resultats: eficiència /Lector (2003-2013)</vt:lpstr>
      <vt:lpstr>Resultats: contractació (dades curs 2011-2012)</vt:lpstr>
      <vt:lpstr>Resultats: Procedència dels professors contractats (Curs 10-11)</vt:lpstr>
      <vt:lpstr>Resultats: Progressió professorat lector (gener 2013)</vt:lpstr>
      <vt:lpstr>Resultats: Perfil professorat lector (octubre 2013)</vt:lpstr>
      <vt:lpstr>Resultats: Perfil professorat lector (octubre 2013)</vt:lpstr>
      <vt:lpstr>Resultats: Perfil professorat lector (octubre 2013)</vt:lpstr>
      <vt:lpstr>Reptes de l’avaluació</vt:lpstr>
    </vt:vector>
  </TitlesOfParts>
  <Company>AQU Catalunya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46348420Q</dc:creator>
  <cp:lastModifiedBy>Esteve Arboix Codina</cp:lastModifiedBy>
  <cp:revision>125</cp:revision>
  <dcterms:created xsi:type="dcterms:W3CDTF">2012-01-24T16:15:21Z</dcterms:created>
  <dcterms:modified xsi:type="dcterms:W3CDTF">2014-05-28T11:53:49Z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27000</vt:r8>
  </property>
  <property fmtid="{D5CDD505-2E9C-101B-9397-08002B2CF9AE}" pid="3" name="ContentTypeId">
    <vt:lpwstr>0x010100675CD87CC71FAE429CB7393106F1EAC2007FCECD6E288B4046973BD7BEA6A6D09D</vt:lpwstr>
  </property>
</Properties>
</file>